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4">
  <p:sldMasterIdLst>
    <p:sldMasterId id="2147483771" r:id="rId1"/>
    <p:sldMasterId id="2147483773" r:id="rId2"/>
    <p:sldMasterId id="2147483775" r:id="rId3"/>
    <p:sldMasterId id="2147483784" r:id="rId4"/>
  </p:sldMasterIdLst>
  <p:notesMasterIdLst>
    <p:notesMasterId r:id="rId30"/>
  </p:notesMasterIdLst>
  <p:handoutMasterIdLst>
    <p:handoutMasterId r:id="rId31"/>
  </p:handoutMasterIdLst>
  <p:sldIdLst>
    <p:sldId id="4791" r:id="rId5"/>
    <p:sldId id="4826" r:id="rId6"/>
    <p:sldId id="4800" r:id="rId7"/>
    <p:sldId id="4828" r:id="rId8"/>
    <p:sldId id="4815" r:id="rId9"/>
    <p:sldId id="4829" r:id="rId10"/>
    <p:sldId id="4836" r:id="rId11"/>
    <p:sldId id="4818" r:id="rId12"/>
    <p:sldId id="4819" r:id="rId13"/>
    <p:sldId id="4831" r:id="rId14"/>
    <p:sldId id="4832" r:id="rId15"/>
    <p:sldId id="4838" r:id="rId16"/>
    <p:sldId id="4837" r:id="rId17"/>
    <p:sldId id="4839" r:id="rId18"/>
    <p:sldId id="4840" r:id="rId19"/>
    <p:sldId id="4841" r:id="rId20"/>
    <p:sldId id="4843" r:id="rId21"/>
    <p:sldId id="4844" r:id="rId22"/>
    <p:sldId id="4845" r:id="rId23"/>
    <p:sldId id="4846" r:id="rId24"/>
    <p:sldId id="4834" r:id="rId25"/>
    <p:sldId id="4827" r:id="rId26"/>
    <p:sldId id="4820" r:id="rId27"/>
    <p:sldId id="4842" r:id="rId28"/>
    <p:sldId id="4801" r:id="rId29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D9F1"/>
    <a:srgbClr val="F2DCDB"/>
    <a:srgbClr val="00A9EA"/>
    <a:srgbClr val="942825"/>
    <a:srgbClr val="0070C0"/>
    <a:srgbClr val="00B050"/>
    <a:srgbClr val="C0504D"/>
    <a:srgbClr val="FFFF99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BEB4A2-307C-4B80-A912-F9197A96FBA5}" v="385" dt="2021-12-16T00:56:49.677"/>
    <p1510:client id="{C8568EED-8332-4CF4-A7C3-46662D02DF47}" v="61" dt="2021-12-15T07:45:33.893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6192" autoAdjust="0"/>
  </p:normalViewPr>
  <p:slideViewPr>
    <p:cSldViewPr snapToGrid="0">
      <p:cViewPr varScale="1">
        <p:scale>
          <a:sx n="106" d="100"/>
          <a:sy n="106" d="100"/>
        </p:scale>
        <p:origin x="1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93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6120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97999" cy="550936"/>
          </a:xfrm>
          <a:prstGeom prst="rect">
            <a:avLst/>
          </a:prstGeom>
        </p:spPr>
        <p:txBody>
          <a:bodyPr vert="horz" lIns="102084" tIns="51042" rIns="102084" bIns="51042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18859" y="0"/>
            <a:ext cx="2997999" cy="550936"/>
          </a:xfrm>
          <a:prstGeom prst="rect">
            <a:avLst/>
          </a:prstGeom>
        </p:spPr>
        <p:txBody>
          <a:bodyPr vert="horz" lIns="102084" tIns="51042" rIns="102084" bIns="51042" rtlCol="0"/>
          <a:lstStyle>
            <a:lvl1pPr algn="r">
              <a:defRPr sz="1400"/>
            </a:lvl1pPr>
          </a:lstStyle>
          <a:p>
            <a:fld id="{97233860-C7E0-4157-A6A3-A29EEE78119E}" type="datetimeFigureOut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66688" y="1373188"/>
            <a:ext cx="658495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084" tIns="51042" rIns="102084" bIns="5104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91846" y="5284404"/>
            <a:ext cx="5534767" cy="4323603"/>
          </a:xfrm>
          <a:prstGeom prst="rect">
            <a:avLst/>
          </a:prstGeom>
        </p:spPr>
        <p:txBody>
          <a:bodyPr vert="horz" lIns="102084" tIns="51042" rIns="102084" bIns="5104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10429645"/>
            <a:ext cx="2997999" cy="550935"/>
          </a:xfrm>
          <a:prstGeom prst="rect">
            <a:avLst/>
          </a:prstGeom>
        </p:spPr>
        <p:txBody>
          <a:bodyPr vert="horz" lIns="102084" tIns="51042" rIns="102084" bIns="51042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18859" y="10429645"/>
            <a:ext cx="2997999" cy="550935"/>
          </a:xfrm>
          <a:prstGeom prst="rect">
            <a:avLst/>
          </a:prstGeom>
        </p:spPr>
        <p:txBody>
          <a:bodyPr vert="horz" lIns="102084" tIns="51042" rIns="102084" bIns="51042" rtlCol="0" anchor="b"/>
          <a:lstStyle>
            <a:lvl1pPr algn="r">
              <a:defRPr sz="1400"/>
            </a:lvl1pPr>
          </a:lstStyle>
          <a:p>
            <a:fld id="{D42097CF-03F3-49AB-A139-418579D09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1911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49C2371-A1C4-4EE3-9F71-D91F3682A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524" y="6636965"/>
            <a:ext cx="466442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AEC3B-1B01-4F65-A99B-ED99E1C5F9A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748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74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577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6A99-F377-4127-84B5-8BF573FAFB92}" type="datetimeFigureOut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4B7A-A0BD-4D4C-BA85-C9D6FCA3D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97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49C2371-A1C4-4EE3-9F71-D91F3682A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524" y="6636965"/>
            <a:ext cx="466442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AEC3B-1B01-4F65-A99B-ED99E1C5F9A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02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49C2371-A1C4-4EE3-9F71-D91F3682A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524" y="6636965"/>
            <a:ext cx="466442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AEC3B-1B01-4F65-A99B-ED99E1C5F9A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36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5AFCF4-9732-46E5-B909-CD028EB21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B4C86BA-C051-4360-BD88-0E0D2F6D9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1B1714-DE32-4FC7-8E5B-F6C17508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80F-0EDD-4D4A-8FB1-1ACB12191E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9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x">
  <p:cSld name="Title &amp; Sub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66775" y="1152526"/>
            <a:ext cx="10448925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Gill Sans"/>
              <a:buNone/>
              <a:defRPr sz="5733"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866775" y="3533775"/>
            <a:ext cx="10448925" cy="79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  <a:lvl2pPr marL="1219170" lvl="1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2pPr>
            <a:lvl3pPr marL="1828754" lvl="2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3pPr>
            <a:lvl4pPr marL="2438339" lvl="3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4pPr>
            <a:lvl5pPr marL="3047924" lvl="4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5pPr>
            <a:lvl6pPr marL="3657509" lvl="5" indent="-347125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6pPr>
            <a:lvl7pPr marL="4267093" lvl="6" indent="-347125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7pPr>
            <a:lvl8pPr marL="4876678" lvl="7" indent="-347125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8pPr>
            <a:lvl9pPr marL="5486263" lvl="8" indent="-347125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5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5972175" y="6515100"/>
            <a:ext cx="234951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3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+ Ful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C4BEC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75A5D"/>
                </a:solidFill>
              </a:defRPr>
            </a:lvl1pPr>
          </a:lstStyle>
          <a:p>
            <a:r>
              <a:rPr lang="et-EE" err="1"/>
              <a:t>Click</a:t>
            </a:r>
            <a:r>
              <a:rPr lang="et-EE"/>
              <a:t> </a:t>
            </a:r>
            <a:r>
              <a:rPr lang="et-EE" err="1"/>
              <a:t>to</a:t>
            </a:r>
            <a:r>
              <a:rPr lang="et-EE"/>
              <a:t> </a:t>
            </a:r>
            <a:r>
              <a:rPr lang="et-EE" err="1"/>
              <a:t>add</a:t>
            </a:r>
            <a:r>
              <a:rPr lang="et-EE"/>
              <a:t> </a:t>
            </a:r>
            <a:r>
              <a:rPr lang="et-EE" err="1"/>
              <a:t>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6119812" cy="9699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628774"/>
            <a:ext cx="4824412" cy="1800225"/>
          </a:xfrm>
        </p:spPr>
        <p:txBody>
          <a:bodyPr anchor="t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677650" y="3429000"/>
            <a:ext cx="250824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/>
            </a:lvl2pPr>
            <a:lvl3pPr marL="361950" indent="0">
              <a:buNone/>
              <a:defRPr sz="800"/>
            </a:lvl3pPr>
            <a:lvl4pPr marL="542925" indent="0">
              <a:buNone/>
              <a:defRPr sz="800"/>
            </a:lvl4pPr>
            <a:lvl5pPr marL="714375" indent="0">
              <a:buNone/>
              <a:defRPr sz="800"/>
            </a:lvl5pPr>
          </a:lstStyle>
          <a:p>
            <a:pPr lvl="0"/>
            <a:r>
              <a:rPr lang="en-US" dirty="0"/>
              <a:t>©</a:t>
            </a:r>
            <a:r>
              <a:rPr lang="et-EE" dirty="0"/>
              <a:t> </a:t>
            </a:r>
            <a:r>
              <a:rPr lang="et-EE" dirty="0" err="1"/>
              <a:t>Copyright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23888" y="4371975"/>
            <a:ext cx="4824412" cy="2486025"/>
          </a:xfrm>
        </p:spPr>
        <p:txBody>
          <a:bodyPr/>
          <a:lstStyle>
            <a:lvl1pPr marL="228600" indent="-228600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1pPr>
            <a:lvl2pPr marL="361950" indent="-180975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2pPr>
            <a:lvl3pPr marL="542925" indent="-180975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3pPr>
            <a:lvl4pPr marL="714375" indent="-171450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4pPr>
            <a:lvl5pPr marL="895350" indent="-180975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990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4B7A-A0BD-4D4C-BA85-C9D6FCA3D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33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36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86621A-23C7-492F-8D99-3BC2436B2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524" y="6636965"/>
            <a:ext cx="466442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AEC3B-1B01-4F65-A99B-ED99E1C5F9A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98999868-7F60-49E9-8154-93BECE1378F6}"/>
              </a:ext>
            </a:extLst>
          </p:cNvPr>
          <p:cNvSpPr/>
          <p:nvPr userDrawn="1"/>
        </p:nvSpPr>
        <p:spPr>
          <a:xfrm>
            <a:off x="9016553" y="6639028"/>
            <a:ext cx="238059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© 20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ea typeface="BIZ UD明朝 Medium" panose="02020500000000000000" pitchFamily="17" charset="-128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Corp. All Right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Reserved. 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A8044DB-6BFB-4361-A8BF-751DDEAECD87}"/>
              </a:ext>
            </a:extLst>
          </p:cNvPr>
          <p:cNvGrpSpPr/>
          <p:nvPr userDrawn="1"/>
        </p:nvGrpSpPr>
        <p:grpSpPr>
          <a:xfrm>
            <a:off x="360000" y="6602240"/>
            <a:ext cx="1080000" cy="164496"/>
            <a:chOff x="360000" y="6552000"/>
            <a:chExt cx="1080000" cy="164496"/>
          </a:xfrm>
        </p:grpSpPr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16CABE9F-A490-4860-B480-58D296620B67}"/>
                </a:ext>
              </a:extLst>
            </p:cNvPr>
            <p:cNvSpPr/>
            <p:nvPr userDrawn="1"/>
          </p:nvSpPr>
          <p:spPr>
            <a:xfrm>
              <a:off x="417035" y="6567404"/>
              <a:ext cx="965930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942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CONFIDENTIAL</a:t>
              </a:r>
            </a:p>
          </p:txBody>
        </p:sp>
        <p:sp>
          <p:nvSpPr>
            <p:cNvPr id="13" name="Rectangle 22">
              <a:extLst>
                <a:ext uri="{FF2B5EF4-FFF2-40B4-BE49-F238E27FC236}">
                  <a16:creationId xmlns:a16="http://schemas.microsoft.com/office/drawing/2014/main" id="{68102C0C-67A2-4F91-9688-CEC49E89E424}"/>
                </a:ext>
              </a:extLst>
            </p:cNvPr>
            <p:cNvSpPr/>
            <p:nvPr userDrawn="1"/>
          </p:nvSpPr>
          <p:spPr>
            <a:xfrm>
              <a:off x="360000" y="6552000"/>
              <a:ext cx="1080000" cy="164496"/>
            </a:xfrm>
            <a:prstGeom prst="rect">
              <a:avLst/>
            </a:prstGeom>
            <a:noFill/>
            <a:ln w="3175" cmpd="sng">
              <a:solidFill>
                <a:srgbClr val="94282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/>
                </a:solidFill>
              </a:endParaRPr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29070D05-32F5-4193-8E72-D78E3181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1" t="24434" r="38212" b="31810"/>
          <a:stretch/>
        </p:blipFill>
        <p:spPr>
          <a:xfrm>
            <a:off x="780384" y="2385848"/>
            <a:ext cx="2144110" cy="183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9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14F39177-0A4C-4172-B2FE-7C222A1A75D8}"/>
              </a:ext>
            </a:extLst>
          </p:cNvPr>
          <p:cNvSpPr/>
          <p:nvPr userDrawn="1"/>
        </p:nvSpPr>
        <p:spPr>
          <a:xfrm>
            <a:off x="0" y="6534151"/>
            <a:ext cx="8964000" cy="328083"/>
          </a:xfrm>
          <a:prstGeom prst="rect">
            <a:avLst/>
          </a:prstGeom>
          <a:solidFill>
            <a:srgbClr val="9428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0E5D7B32-2E22-4450-81FC-89A605535783}"/>
              </a:ext>
            </a:extLst>
          </p:cNvPr>
          <p:cNvSpPr/>
          <p:nvPr userDrawn="1"/>
        </p:nvSpPr>
        <p:spPr>
          <a:xfrm>
            <a:off x="8963999" y="6534150"/>
            <a:ext cx="3236463" cy="329938"/>
          </a:xfrm>
          <a:prstGeom prst="rect">
            <a:avLst/>
          </a:prstGeom>
          <a:solidFill>
            <a:srgbClr val="DDD9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86621A-23C7-492F-8D99-3BC2436B2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524" y="6636965"/>
            <a:ext cx="466442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AEC3B-1B01-4F65-A99B-ED99E1C5F9A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98999868-7F60-49E9-8154-93BECE1378F6}"/>
              </a:ext>
            </a:extLst>
          </p:cNvPr>
          <p:cNvSpPr/>
          <p:nvPr userDrawn="1"/>
        </p:nvSpPr>
        <p:spPr>
          <a:xfrm>
            <a:off x="9016553" y="6639028"/>
            <a:ext cx="238059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© 20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ea typeface="BIZ UD明朝 Medium" panose="02020500000000000000" pitchFamily="17" charset="-128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Corp. All Right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Reserved. 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A8044DB-6BFB-4361-A8BF-751DDEAECD87}"/>
              </a:ext>
            </a:extLst>
          </p:cNvPr>
          <p:cNvGrpSpPr/>
          <p:nvPr userDrawn="1"/>
        </p:nvGrpSpPr>
        <p:grpSpPr>
          <a:xfrm>
            <a:off x="360000" y="6602240"/>
            <a:ext cx="1080000" cy="164496"/>
            <a:chOff x="360000" y="6552000"/>
            <a:chExt cx="1080000" cy="164496"/>
          </a:xfrm>
        </p:grpSpPr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16CABE9F-A490-4860-B480-58D296620B67}"/>
                </a:ext>
              </a:extLst>
            </p:cNvPr>
            <p:cNvSpPr/>
            <p:nvPr userDrawn="1"/>
          </p:nvSpPr>
          <p:spPr>
            <a:xfrm>
              <a:off x="417035" y="6567404"/>
              <a:ext cx="965930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CONFIDENTIAL</a:t>
              </a:r>
            </a:p>
          </p:txBody>
        </p:sp>
        <p:sp>
          <p:nvSpPr>
            <p:cNvPr id="13" name="Rectangle 22">
              <a:extLst>
                <a:ext uri="{FF2B5EF4-FFF2-40B4-BE49-F238E27FC236}">
                  <a16:creationId xmlns:a16="http://schemas.microsoft.com/office/drawing/2014/main" id="{68102C0C-67A2-4F91-9688-CEC49E89E424}"/>
                </a:ext>
              </a:extLst>
            </p:cNvPr>
            <p:cNvSpPr/>
            <p:nvPr userDrawn="1"/>
          </p:nvSpPr>
          <p:spPr>
            <a:xfrm>
              <a:off x="360000" y="6552000"/>
              <a:ext cx="1080000" cy="164496"/>
            </a:xfrm>
            <a:prstGeom prst="rect">
              <a:avLst/>
            </a:prstGeom>
            <a:noFill/>
            <a:ln w="3175" cmpd="sng">
              <a:solidFill>
                <a:srgbClr val="FFFF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70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14F39177-0A4C-4172-B2FE-7C222A1A75D8}"/>
              </a:ext>
            </a:extLst>
          </p:cNvPr>
          <p:cNvSpPr/>
          <p:nvPr userDrawn="1"/>
        </p:nvSpPr>
        <p:spPr>
          <a:xfrm>
            <a:off x="0" y="6534151"/>
            <a:ext cx="8964000" cy="328083"/>
          </a:xfrm>
          <a:prstGeom prst="rect">
            <a:avLst/>
          </a:prstGeom>
          <a:solidFill>
            <a:srgbClr val="9428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0E5D7B32-2E22-4450-81FC-89A605535783}"/>
              </a:ext>
            </a:extLst>
          </p:cNvPr>
          <p:cNvSpPr/>
          <p:nvPr userDrawn="1"/>
        </p:nvSpPr>
        <p:spPr>
          <a:xfrm>
            <a:off x="8963999" y="6534150"/>
            <a:ext cx="3236463" cy="329938"/>
          </a:xfrm>
          <a:prstGeom prst="rect">
            <a:avLst/>
          </a:prstGeom>
          <a:solidFill>
            <a:srgbClr val="DDD9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86621A-23C7-492F-8D99-3BC2436B2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524" y="6636965"/>
            <a:ext cx="466442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AEC3B-1B01-4F65-A99B-ED99E1C5F9A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98999868-7F60-49E9-8154-93BECE1378F6}"/>
              </a:ext>
            </a:extLst>
          </p:cNvPr>
          <p:cNvSpPr/>
          <p:nvPr userDrawn="1"/>
        </p:nvSpPr>
        <p:spPr>
          <a:xfrm>
            <a:off x="9016553" y="6639028"/>
            <a:ext cx="238059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© 20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ea typeface="BIZ UD明朝 Medium" panose="02020500000000000000" pitchFamily="17" charset="-128"/>
                <a:cs typeface="Arial" panose="020B0604020202020204" pitchFamily="34" charset="0"/>
              </a:rPr>
              <a:t>1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Corp. All Right</a:t>
            </a:r>
            <a:r>
              <a:rPr lang="en-US" altLang="ja-JP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Reserved. 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A8044DB-6BFB-4361-A8BF-751DDEAECD87}"/>
              </a:ext>
            </a:extLst>
          </p:cNvPr>
          <p:cNvGrpSpPr/>
          <p:nvPr userDrawn="1"/>
        </p:nvGrpSpPr>
        <p:grpSpPr>
          <a:xfrm>
            <a:off x="360000" y="6602240"/>
            <a:ext cx="1080000" cy="164496"/>
            <a:chOff x="360000" y="6552000"/>
            <a:chExt cx="1080000" cy="164496"/>
          </a:xfrm>
        </p:grpSpPr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16CABE9F-A490-4860-B480-58D296620B67}"/>
                </a:ext>
              </a:extLst>
            </p:cNvPr>
            <p:cNvSpPr/>
            <p:nvPr userDrawn="1"/>
          </p:nvSpPr>
          <p:spPr>
            <a:xfrm>
              <a:off x="417035" y="6567404"/>
              <a:ext cx="965930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CONFIDENTIAL</a:t>
              </a:r>
            </a:p>
          </p:txBody>
        </p:sp>
        <p:sp>
          <p:nvSpPr>
            <p:cNvPr id="13" name="Rectangle 22">
              <a:extLst>
                <a:ext uri="{FF2B5EF4-FFF2-40B4-BE49-F238E27FC236}">
                  <a16:creationId xmlns:a16="http://schemas.microsoft.com/office/drawing/2014/main" id="{68102C0C-67A2-4F91-9688-CEC49E89E424}"/>
                </a:ext>
              </a:extLst>
            </p:cNvPr>
            <p:cNvSpPr/>
            <p:nvPr userDrawn="1"/>
          </p:nvSpPr>
          <p:spPr>
            <a:xfrm>
              <a:off x="360000" y="6552000"/>
              <a:ext cx="1080000" cy="164496"/>
            </a:xfrm>
            <a:prstGeom prst="rect">
              <a:avLst/>
            </a:prstGeom>
            <a:noFill/>
            <a:ln w="3175" cmpd="sng">
              <a:solidFill>
                <a:srgbClr val="FFFF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/>
                </a:solidFill>
              </a:endParaRPr>
            </a:p>
          </p:txBody>
        </p:sp>
      </p:grp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2A7398B-E853-4A18-B3C7-651005955297}"/>
              </a:ext>
            </a:extLst>
          </p:cNvPr>
          <p:cNvCxnSpPr>
            <a:cxnSpLocks/>
          </p:cNvCxnSpPr>
          <p:nvPr userDrawn="1"/>
        </p:nvCxnSpPr>
        <p:spPr>
          <a:xfrm>
            <a:off x="0" y="576000"/>
            <a:ext cx="10800000" cy="0"/>
          </a:xfrm>
          <a:prstGeom prst="line">
            <a:avLst/>
          </a:prstGeom>
          <a:ln>
            <a:solidFill>
              <a:srgbClr val="9428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>
            <a:extLst>
              <a:ext uri="{FF2B5EF4-FFF2-40B4-BE49-F238E27FC236}">
                <a16:creationId xmlns:a16="http://schemas.microsoft.com/office/drawing/2014/main" id="{8D0E00AB-FA96-4299-B991-0DF0A3F3E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1" t="24434" r="38212" b="31810"/>
          <a:stretch/>
        </p:blipFill>
        <p:spPr>
          <a:xfrm>
            <a:off x="11015701" y="54468"/>
            <a:ext cx="992778" cy="85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4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9" r:id="rId2"/>
    <p:sldLayoutId id="2147483781" r:id="rId3"/>
    <p:sldLayoutId id="2147483782" r:id="rId4"/>
    <p:sldLayoutId id="21474837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9F0FAFD-DD0E-4D07-BCCC-AF9E419CB1E0}"/>
              </a:ext>
            </a:extLst>
          </p:cNvPr>
          <p:cNvSpPr/>
          <p:nvPr userDrawn="1"/>
        </p:nvSpPr>
        <p:spPr>
          <a:xfrm>
            <a:off x="-1" y="1"/>
            <a:ext cx="12192001" cy="493164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A2A6F31-7535-4B7B-BCE6-4FEBF8C49828}"/>
              </a:ext>
            </a:extLst>
          </p:cNvPr>
          <p:cNvSpPr/>
          <p:nvPr userDrawn="1"/>
        </p:nvSpPr>
        <p:spPr>
          <a:xfrm>
            <a:off x="171955" y="42759"/>
            <a:ext cx="1260029" cy="400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6E70712-3F84-45CF-9AF5-B77A9E35E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242" y="82591"/>
            <a:ext cx="1111454" cy="34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0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785" r:id="rId2"/>
    <p:sldLayoutId id="21474837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tiff"/><Relationship Id="rId2" Type="http://schemas.openxmlformats.org/officeDocument/2006/relationships/image" Target="../media/image29.png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11" Type="http://schemas.openxmlformats.org/officeDocument/2006/relationships/image" Target="../media/image38.emf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tiff"/><Relationship Id="rId4" Type="http://schemas.openxmlformats.org/officeDocument/2006/relationships/image" Target="../media/image31.tiff"/><Relationship Id="rId9" Type="http://schemas.openxmlformats.org/officeDocument/2006/relationships/image" Target="../media/image36.svg"/><Relationship Id="rId14" Type="http://schemas.openxmlformats.org/officeDocument/2006/relationships/image" Target="../media/image41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ECF239-40C1-4C4B-AF7D-B93F00065CBF}"/>
              </a:ext>
            </a:extLst>
          </p:cNvPr>
          <p:cNvSpPr txBox="1"/>
          <p:nvPr/>
        </p:nvSpPr>
        <p:spPr>
          <a:xfrm>
            <a:off x="183406" y="589648"/>
            <a:ext cx="11825188" cy="6001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kumimoji="1" lang="en-US" altLang="ja-JP" sz="1400" dirty="0">
                <a:latin typeface="+mn-ea"/>
              </a:rPr>
              <a:t>10</a:t>
            </a:r>
            <a:r>
              <a:rPr kumimoji="1" lang="ja-JP" altLang="en-US" sz="1400" dirty="0">
                <a:latin typeface="+mn-ea"/>
              </a:rPr>
              <a:t>：</a:t>
            </a:r>
            <a:r>
              <a:rPr kumimoji="1" lang="en-US" altLang="ja-JP" sz="1400" dirty="0">
                <a:latin typeface="+mn-ea"/>
              </a:rPr>
              <a:t>00</a:t>
            </a:r>
            <a:r>
              <a:rPr kumimoji="1" lang="ja-JP" altLang="en-US" sz="1400" dirty="0">
                <a:latin typeface="+mn-ea"/>
              </a:rPr>
              <a:t>～　</a:t>
            </a:r>
            <a:r>
              <a:rPr kumimoji="1" lang="en-US" altLang="ja-JP" sz="1400" dirty="0">
                <a:latin typeface="+mn-ea"/>
              </a:rPr>
              <a:t>《</a:t>
            </a:r>
            <a:r>
              <a:rPr kumimoji="1" lang="ja-JP" altLang="en-US" sz="1400" dirty="0">
                <a:latin typeface="+mn-ea"/>
              </a:rPr>
              <a:t>代表理事より</a:t>
            </a:r>
            <a:r>
              <a:rPr kumimoji="1" lang="en-US" altLang="ja-JP" sz="1400" dirty="0">
                <a:latin typeface="+mn-ea"/>
              </a:rPr>
              <a:t>》</a:t>
            </a:r>
          </a:p>
          <a:p>
            <a:r>
              <a:rPr kumimoji="1" lang="ja-JP" altLang="en-US" sz="1400" dirty="0">
                <a:latin typeface="+mn-ea"/>
              </a:rPr>
              <a:t>　　　　　　　・総務省　進捗報告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　　　　　　・管理系</a:t>
            </a:r>
            <a:endParaRPr kumimoji="1" lang="en-US" altLang="ja-JP" sz="1400" dirty="0">
              <a:latin typeface="+mn-ea"/>
            </a:endParaRPr>
          </a:p>
          <a:p>
            <a:r>
              <a:rPr kumimoji="1" lang="en-US" altLang="ja-JP" sz="1400" dirty="0">
                <a:latin typeface="+mn-ea"/>
              </a:rPr>
              <a:t>	</a:t>
            </a:r>
            <a:r>
              <a:rPr kumimoji="1" lang="ja-JP" altLang="en-US" sz="1400" dirty="0">
                <a:latin typeface="+mn-ea"/>
              </a:rPr>
              <a:t>　　　　　　</a:t>
            </a:r>
            <a:r>
              <a:rPr kumimoji="1" lang="en-US" altLang="ja-JP" sz="1400" dirty="0">
                <a:latin typeface="+mn-ea"/>
              </a:rPr>
              <a:t>	</a:t>
            </a:r>
            <a:r>
              <a:rPr kumimoji="1" lang="ja-JP" altLang="en-US" sz="1400" dirty="0">
                <a:latin typeface="+mn-ea"/>
              </a:rPr>
              <a:t>・スケジュール管理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　　　　　　　</a:t>
            </a:r>
            <a:r>
              <a:rPr kumimoji="1" lang="en-US" altLang="ja-JP" sz="1400" dirty="0">
                <a:latin typeface="+mn-ea"/>
              </a:rPr>
              <a:t>	</a:t>
            </a:r>
            <a:r>
              <a:rPr kumimoji="1" lang="ja-JP" altLang="en-US" sz="1400" dirty="0">
                <a:latin typeface="+mn-ea"/>
              </a:rPr>
              <a:t>・サービス・データ・自治体課題の整理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　　　　　　・個人情報保護法勉強会フォローアップ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　　　　　　・豊能スマートシティアプリに関して　　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　　　　　　・住民スマホ教室　</a:t>
            </a:r>
            <a:br>
              <a:rPr kumimoji="1" lang="en-US" altLang="ja-JP" sz="1400" dirty="0">
                <a:latin typeface="+mn-ea"/>
              </a:rPr>
            </a:br>
            <a:r>
              <a:rPr kumimoji="1" lang="ja-JP" altLang="en-US" sz="1400" dirty="0">
                <a:latin typeface="+mn-ea"/>
              </a:rPr>
              <a:t>　　　　　　　　　　第</a:t>
            </a:r>
            <a:r>
              <a:rPr kumimoji="1" lang="en-US" altLang="ja-JP" sz="1400" dirty="0">
                <a:latin typeface="+mn-ea"/>
              </a:rPr>
              <a:t>1</a:t>
            </a:r>
            <a:r>
              <a:rPr kumimoji="1" lang="ja-JP" altLang="en-US" sz="1400" dirty="0">
                <a:latin typeface="+mn-ea"/>
              </a:rPr>
              <a:t>回の感想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BIZ UDゴシック"/>
                <a:ea typeface="BIZ UDゴシック"/>
              </a:rPr>
              <a:t>　　　　　　　　　　第</a:t>
            </a:r>
            <a:r>
              <a:rPr kumimoji="1" lang="en-US" altLang="ja-JP" sz="1400" dirty="0">
                <a:latin typeface="BIZ UDゴシック"/>
                <a:ea typeface="BIZ UDゴシック"/>
              </a:rPr>
              <a:t>2</a:t>
            </a:r>
            <a:r>
              <a:rPr kumimoji="1" lang="ja-JP" altLang="en-US" sz="1400" dirty="0">
                <a:latin typeface="BIZ UDゴシック"/>
                <a:ea typeface="BIZ UDゴシック"/>
              </a:rPr>
              <a:t>回スマホ教室に向けて「とよのていねい」からのリクエストなど</a:t>
            </a:r>
            <a:endParaRPr kumimoji="1" lang="en-US" altLang="ja-JP" sz="1400" dirty="0">
              <a:latin typeface="BIZ UDゴシック"/>
              <a:ea typeface="BIZ UDゴシック"/>
            </a:endParaRPr>
          </a:p>
          <a:p>
            <a:r>
              <a:rPr lang="en-US" altLang="ja-JP" sz="1400" dirty="0">
                <a:latin typeface="+mn-ea"/>
              </a:rPr>
              <a:t>　　　　</a:t>
            </a:r>
            <a:r>
              <a:rPr lang="ja-JP" altLang="en-US" sz="1400" dirty="0">
                <a:latin typeface="+mn-ea"/>
              </a:rPr>
              <a:t>　　　・アンケートチラシ＆ヘルスラボからのお知らせ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　　　　　・もう少しデータ・サービス連携のイメージ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　　　　　・</a:t>
            </a:r>
            <a:r>
              <a:rPr lang="en-US" altLang="ja-JP" sz="1400" dirty="0">
                <a:latin typeface="+mn-ea"/>
              </a:rPr>
              <a:t>JP-LINK</a:t>
            </a:r>
            <a:r>
              <a:rPr lang="ja-JP" altLang="en-US" sz="1400" dirty="0">
                <a:latin typeface="+mn-ea"/>
              </a:rPr>
              <a:t>分からなかった人向け簡単総集編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　　　　　・その他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　　　　</a:t>
            </a:r>
            <a:r>
              <a:rPr kumimoji="1" lang="en-US" altLang="ja-JP" sz="1400" dirty="0">
                <a:latin typeface="+mn-ea"/>
              </a:rPr>
              <a:t>《</a:t>
            </a:r>
            <a:r>
              <a:rPr kumimoji="1" lang="ja-JP" altLang="en-US" sz="1400" dirty="0">
                <a:latin typeface="+mn-ea"/>
              </a:rPr>
              <a:t>事務局より</a:t>
            </a:r>
            <a:r>
              <a:rPr kumimoji="1" lang="en-US" altLang="ja-JP" sz="1400" dirty="0">
                <a:latin typeface="+mn-ea"/>
              </a:rPr>
              <a:t>》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       　　　 ・議事録の確認        </a:t>
            </a:r>
            <a:endParaRPr lang="en-US" sz="1400" dirty="0">
              <a:ea typeface="+mn-lt"/>
              <a:cs typeface="+mn-lt"/>
            </a:endParaRPr>
          </a:p>
          <a:p>
            <a:r>
              <a:rPr kumimoji="1" lang="ja-JP" altLang="en-US" sz="1400" dirty="0">
                <a:latin typeface="+mn-ea"/>
              </a:rPr>
              <a:t>　　　　　　　・</a:t>
            </a:r>
            <a:r>
              <a:rPr lang="ja-JP" altLang="en-US" sz="1400" dirty="0">
                <a:latin typeface="+mn-ea"/>
              </a:rPr>
              <a:t>分科会メーリングリストに関して（分科会参加者リスト）</a:t>
            </a:r>
            <a:endParaRPr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　　　　　　・来年の予定確認</a:t>
            </a:r>
            <a:endParaRPr kumimoji="1" lang="en-US" altLang="ja-JP" sz="1400" dirty="0">
              <a:latin typeface="+mn-ea"/>
            </a:endParaRPr>
          </a:p>
          <a:p>
            <a:r>
              <a:rPr kumimoji="1" lang="en-US" altLang="ja-JP" sz="1400" dirty="0">
                <a:latin typeface="+mn-ea"/>
              </a:rPr>
              <a:t>11</a:t>
            </a:r>
            <a:r>
              <a:rPr kumimoji="1" lang="ja-JP" altLang="en-US" sz="1400" dirty="0">
                <a:latin typeface="+mn-ea"/>
              </a:rPr>
              <a:t>：</a:t>
            </a:r>
            <a:r>
              <a:rPr kumimoji="1" lang="en-US" altLang="ja-JP" sz="1400" dirty="0">
                <a:latin typeface="+mn-ea"/>
              </a:rPr>
              <a:t>30</a:t>
            </a:r>
            <a:r>
              <a:rPr kumimoji="1" lang="ja-JP" altLang="en-US" sz="1400" dirty="0">
                <a:latin typeface="+mn-ea"/>
              </a:rPr>
              <a:t>～　</a:t>
            </a:r>
            <a:r>
              <a:rPr kumimoji="1" lang="en-US" altLang="ja-JP" sz="1400" dirty="0">
                <a:latin typeface="+mn-ea"/>
              </a:rPr>
              <a:t>《</a:t>
            </a:r>
            <a:r>
              <a:rPr kumimoji="1" lang="ja-JP" altLang="en-US" sz="1400" dirty="0">
                <a:latin typeface="+mn-ea"/>
              </a:rPr>
              <a:t>各分科会進捗報告（3</a:t>
            </a:r>
            <a:r>
              <a:rPr kumimoji="1" lang="en-US" altLang="ja-JP" sz="1400" dirty="0">
                <a:latin typeface="+mn-ea"/>
              </a:rPr>
              <a:t>0</a:t>
            </a:r>
            <a:r>
              <a:rPr kumimoji="1" lang="ja-JP" altLang="en-US" sz="1400" dirty="0">
                <a:latin typeface="+mn-ea"/>
              </a:rPr>
              <a:t>分）</a:t>
            </a:r>
            <a:r>
              <a:rPr kumimoji="1" lang="en-US" altLang="ja-JP" sz="1400" dirty="0">
                <a:latin typeface="+mn-ea"/>
              </a:rPr>
              <a:t>》</a:t>
            </a:r>
            <a:endParaRPr lang="en-US" altLang="ja-JP" sz="1400" dirty="0">
              <a:latin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dirty="0">
                <a:latin typeface="+mn-ea"/>
              </a:rPr>
              <a:t>　　　　　</a:t>
            </a:r>
            <a:endParaRPr kumimoji="1" lang="en-US" altLang="ja-JP" sz="1400" dirty="0">
              <a:latin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/>
                <a:ea typeface="BIZ UDゴシック"/>
                <a:cs typeface="+mn-cs"/>
              </a:rPr>
              <a:t>今後のスケジュール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/>
              <a:ea typeface="BIZ UD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　　　　　</a:t>
            </a:r>
            <a:r>
              <a:rPr kumimoji="1" lang="en-US" altLang="ja-JP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12/24</a:t>
            </a:r>
            <a:r>
              <a:rPr kumimoji="1" lang="ja-JP" altLang="en-US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　　 </a:t>
            </a:r>
            <a:r>
              <a:rPr kumimoji="1" lang="en-US" altLang="ja-JP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CSPFC</a:t>
            </a:r>
            <a:r>
              <a:rPr kumimoji="1" lang="ja-JP" altLang="en-US" sz="1400" dirty="0">
                <a:solidFill>
                  <a:prstClr val="black"/>
                </a:solidFill>
                <a:latin typeface="BIZ UDゴシック"/>
                <a:ea typeface="BIZ UDゴシック"/>
              </a:rPr>
              <a:t>と塩川町長と箕面市訪問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/>
              <a:ea typeface="BIZ UDゴシック"/>
              <a:cs typeface="+mn-cs"/>
            </a:endParaRPr>
          </a:p>
          <a:p>
            <a:pPr>
              <a:defRPr/>
            </a:pPr>
            <a:r>
              <a:rPr lang="ja-JP" altLang="en-US" sz="1400" dirty="0">
                <a:latin typeface="BIZ UDゴシック"/>
                <a:ea typeface="BIZ UDゴシック"/>
              </a:rPr>
              <a:t>　　　　　</a:t>
            </a:r>
            <a:r>
              <a:rPr lang="en-US" altLang="ja-JP" sz="1400" dirty="0">
                <a:latin typeface="BIZ UDゴシック"/>
                <a:ea typeface="BIZ UDゴシック"/>
              </a:rPr>
              <a:t>1</a:t>
            </a:r>
            <a:r>
              <a:rPr lang="ja-JP" altLang="en-US" sz="1400" dirty="0">
                <a:latin typeface="BIZ UDゴシック"/>
                <a:ea typeface="BIZ UDゴシック"/>
              </a:rPr>
              <a:t>月中旬　 第</a:t>
            </a:r>
            <a:r>
              <a:rPr lang="en-US" altLang="ja-JP" sz="1400" dirty="0">
                <a:latin typeface="BIZ UDゴシック"/>
                <a:ea typeface="BIZ UDゴシック"/>
              </a:rPr>
              <a:t>2</a:t>
            </a:r>
            <a:r>
              <a:rPr lang="ja-JP" altLang="en-US" sz="1400" dirty="0">
                <a:latin typeface="BIZ UDゴシック"/>
                <a:ea typeface="BIZ UDゴシック"/>
              </a:rPr>
              <a:t>回スマホ教室</a:t>
            </a:r>
            <a:endParaRPr lang="en-US" altLang="ja-JP" sz="1400" dirty="0">
              <a:latin typeface="BIZ UDゴシック"/>
              <a:ea typeface="BIZ UDゴシック"/>
            </a:endParaRPr>
          </a:p>
          <a:p>
            <a:pPr>
              <a:defRPr/>
            </a:pPr>
            <a:r>
              <a:rPr lang="ja-JP" altLang="en-US" sz="1400" dirty="0">
                <a:latin typeface="BIZ UDゴシック"/>
                <a:ea typeface="BIZ UDゴシック"/>
              </a:rPr>
              <a:t>　　　　　</a:t>
            </a:r>
            <a:r>
              <a:rPr lang="en-US" altLang="ja-JP" sz="1400" dirty="0">
                <a:latin typeface="BIZ UDゴシック"/>
                <a:ea typeface="BIZ UDゴシック"/>
              </a:rPr>
              <a:t>1/27</a:t>
            </a:r>
            <a:r>
              <a:rPr lang="ja-JP" altLang="en-US" sz="1400" dirty="0">
                <a:latin typeface="BIZ UDゴシック"/>
                <a:ea typeface="BIZ UDゴシック"/>
              </a:rPr>
              <a:t>　　　</a:t>
            </a:r>
            <a:r>
              <a:rPr lang="en-US" altLang="ja-JP" sz="1400" dirty="0">
                <a:latin typeface="BIZ UDゴシック"/>
                <a:ea typeface="BIZ UDゴシック"/>
              </a:rPr>
              <a:t>CSPF</a:t>
            </a:r>
            <a:r>
              <a:rPr lang="ja-JP" altLang="en-US" sz="1400" dirty="0">
                <a:latin typeface="BIZ UDゴシック"/>
                <a:ea typeface="BIZ UDゴシック"/>
              </a:rPr>
              <a:t>説明会＠</a:t>
            </a:r>
            <a:r>
              <a:rPr lang="en-US" altLang="ja-JP" sz="1400" dirty="0">
                <a:latin typeface="BIZ UDゴシック"/>
                <a:ea typeface="BIZ UDゴシック"/>
              </a:rPr>
              <a:t>OSPF</a:t>
            </a:r>
            <a:r>
              <a:rPr lang="ja-JP" altLang="en-US" sz="1400" dirty="0">
                <a:latin typeface="BIZ UDゴシック"/>
                <a:ea typeface="BIZ UDゴシック"/>
              </a:rPr>
              <a:t>　</a:t>
            </a:r>
            <a:endParaRPr lang="en-US" altLang="ja-JP" sz="1400" dirty="0">
              <a:latin typeface="BIZ UDゴシック"/>
              <a:ea typeface="BIZ UDゴシック"/>
            </a:endParaRPr>
          </a:p>
          <a:p>
            <a:pPr>
              <a:defRPr/>
            </a:pPr>
            <a:r>
              <a:rPr lang="ja-JP" altLang="en-US" sz="1400" dirty="0">
                <a:latin typeface="BIZ UDゴシック"/>
                <a:ea typeface="BIZ UDゴシック"/>
              </a:rPr>
              <a:t>　　　　　</a:t>
            </a:r>
            <a:r>
              <a:rPr lang="en-US" altLang="ja-JP" sz="1400" dirty="0">
                <a:latin typeface="BIZ UDゴシック"/>
                <a:ea typeface="BIZ UDゴシック"/>
              </a:rPr>
              <a:t>1</a:t>
            </a:r>
            <a:r>
              <a:rPr lang="ja-JP" altLang="en-US" sz="1400" dirty="0">
                <a:latin typeface="BIZ UDゴシック"/>
                <a:ea typeface="BIZ UDゴシック"/>
              </a:rPr>
              <a:t>月末　　 第</a:t>
            </a:r>
            <a:r>
              <a:rPr lang="en-US" altLang="ja-JP" sz="1400" dirty="0">
                <a:latin typeface="BIZ UDゴシック"/>
                <a:ea typeface="BIZ UDゴシック"/>
              </a:rPr>
              <a:t>2</a:t>
            </a:r>
            <a:r>
              <a:rPr lang="ja-JP" altLang="en-US" sz="1400" dirty="0">
                <a:latin typeface="BIZ UDゴシック"/>
                <a:ea typeface="BIZ UDゴシック"/>
              </a:rPr>
              <a:t>回勉強会（</a:t>
            </a:r>
            <a:r>
              <a:rPr lang="en-US" altLang="ja-JP" sz="1400" dirty="0">
                <a:latin typeface="BIZ UDゴシック"/>
                <a:ea typeface="BIZ UDゴシック"/>
              </a:rPr>
              <a:t>JP-LINK</a:t>
            </a:r>
            <a:r>
              <a:rPr lang="ja-JP" altLang="en-US" sz="1400" dirty="0">
                <a:latin typeface="BIZ UDゴシック"/>
                <a:ea typeface="BIZ UDゴシック"/>
              </a:rPr>
              <a:t>ハンズオン）</a:t>
            </a:r>
            <a:endParaRPr lang="en-US" altLang="ja-JP" sz="1400" dirty="0">
              <a:latin typeface="BIZ UDゴシック"/>
              <a:ea typeface="BIZ UDゴシック"/>
            </a:endParaRPr>
          </a:p>
          <a:p>
            <a:pPr>
              <a:defRPr/>
            </a:pPr>
            <a:r>
              <a:rPr lang="ja-JP" altLang="en-US" sz="1400" dirty="0">
                <a:latin typeface="BIZ UDゴシック"/>
                <a:ea typeface="BIZ UDゴシック"/>
              </a:rPr>
              <a:t>　　　　　</a:t>
            </a:r>
            <a:r>
              <a:rPr lang="en-US" altLang="ja-JP" sz="1400" dirty="0">
                <a:latin typeface="BIZ UDゴシック"/>
                <a:ea typeface="BIZ UDゴシック"/>
              </a:rPr>
              <a:t>2/8</a:t>
            </a:r>
            <a:r>
              <a:rPr lang="ja-JP" altLang="en-US" sz="1400" dirty="0">
                <a:latin typeface="BIZ UDゴシック"/>
                <a:ea typeface="BIZ UDゴシック"/>
              </a:rPr>
              <a:t> 　　　スマートシティシンポジウム　江川講演＆パネル　（近畿総合通信局）</a:t>
            </a:r>
            <a:r>
              <a:rPr lang="ja-JP" altLang="en-US" sz="1000" dirty="0">
                <a:latin typeface="+mn-ea"/>
              </a:rPr>
              <a:t>    </a:t>
            </a:r>
          </a:p>
          <a:p>
            <a:endParaRPr kumimoji="1" lang="ja-JP" altLang="en-US" sz="1000" dirty="0">
              <a:latin typeface="+mn-ea"/>
            </a:endParaRPr>
          </a:p>
          <a:p>
            <a:pPr algn="l"/>
            <a:endParaRPr kumimoji="1" lang="en-US" altLang="ja-JP" sz="1000" dirty="0">
              <a:latin typeface="+mn-ea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FB78FCA-9000-48A2-8F26-14A6F457C9C7}"/>
              </a:ext>
            </a:extLst>
          </p:cNvPr>
          <p:cNvSpPr/>
          <p:nvPr/>
        </p:nvSpPr>
        <p:spPr>
          <a:xfrm>
            <a:off x="1361852" y="0"/>
            <a:ext cx="3710866" cy="461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en-US" altLang="ja-JP" dirty="0">
                <a:latin typeface="+mn-ea"/>
              </a:rPr>
              <a:t>12/16</a:t>
            </a:r>
            <a:r>
              <a:rPr kumimoji="1" lang="ja-JP" altLang="en-US" sz="1800" dirty="0">
                <a:latin typeface="+mn-ea"/>
              </a:rPr>
              <a:t>　豊能町定例会議</a:t>
            </a:r>
            <a:r>
              <a:rPr kumimoji="1" lang="en-US" altLang="ja-JP" sz="1800" dirty="0">
                <a:latin typeface="+mn-ea"/>
              </a:rPr>
              <a:t>Agenda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4173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4F2D57-1E5A-4C60-B88C-056D1CDC1146}"/>
              </a:ext>
            </a:extLst>
          </p:cNvPr>
          <p:cNvSpPr txBox="1"/>
          <p:nvPr/>
        </p:nvSpPr>
        <p:spPr>
          <a:xfrm>
            <a:off x="7975377" y="677526"/>
            <a:ext cx="41857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予定（変わります）</a:t>
            </a:r>
            <a:endParaRPr lang="en-US" altLang="ja-JP" dirty="0"/>
          </a:p>
          <a:p>
            <a:r>
              <a:rPr lang="en-US" altLang="ja-JP" dirty="0"/>
              <a:t>9</a:t>
            </a:r>
            <a:r>
              <a:rPr lang="ja-JP" altLang="en-US" dirty="0"/>
              <a:t>日　調整とフィードバック</a:t>
            </a:r>
          </a:p>
          <a:p>
            <a:r>
              <a:rPr lang="en-US" altLang="ja-JP" dirty="0"/>
              <a:t>10</a:t>
            </a:r>
            <a:r>
              <a:rPr lang="ja-JP" altLang="en-US" dirty="0"/>
              <a:t>日　修正＆ご確認／</a:t>
            </a:r>
            <a:r>
              <a:rPr lang="en-US" altLang="ja-JP" dirty="0"/>
              <a:t>FIX</a:t>
            </a:r>
          </a:p>
          <a:p>
            <a:r>
              <a:rPr lang="en-US" altLang="ja-JP" dirty="0"/>
              <a:t>11</a:t>
            </a:r>
            <a:r>
              <a:rPr lang="ja-JP" altLang="en-US" dirty="0"/>
              <a:t>日　印刷会社入稿</a:t>
            </a:r>
          </a:p>
          <a:p>
            <a:r>
              <a:rPr lang="en-US" altLang="ja-JP" dirty="0"/>
              <a:t>14</a:t>
            </a:r>
            <a:r>
              <a:rPr lang="ja-JP" altLang="en-US" dirty="0"/>
              <a:t>日　チラシ到着・ポスティング依頼</a:t>
            </a:r>
          </a:p>
          <a:p>
            <a:r>
              <a:rPr lang="en-US" altLang="ja-JP" dirty="0"/>
              <a:t>15</a:t>
            </a:r>
            <a:r>
              <a:rPr lang="ja-JP" altLang="en-US" dirty="0"/>
              <a:t>日　ポスティング開始</a:t>
            </a:r>
          </a:p>
          <a:p>
            <a:r>
              <a:rPr lang="ja-JP" altLang="en-US" dirty="0"/>
              <a:t>↓ポスティング期間</a:t>
            </a:r>
          </a:p>
          <a:p>
            <a:r>
              <a:rPr lang="en-US" altLang="ja-JP" dirty="0"/>
              <a:t>20</a:t>
            </a:r>
            <a:r>
              <a:rPr lang="ja-JP" altLang="en-US" dirty="0"/>
              <a:t>日　</a:t>
            </a:r>
            <a:r>
              <a:rPr lang="en-US" altLang="ja-JP" dirty="0"/>
              <a:t>6000</a:t>
            </a:r>
            <a:r>
              <a:rPr lang="ja-JP" altLang="en-US" dirty="0"/>
              <a:t>部配布完了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B05742-6F1D-4324-B36F-DF0FE00B0EDC}"/>
              </a:ext>
            </a:extLst>
          </p:cNvPr>
          <p:cNvSpPr txBox="1"/>
          <p:nvPr/>
        </p:nvSpPr>
        <p:spPr>
          <a:xfrm>
            <a:off x="1472011" y="6147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スマートシティアンケートチラシ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5E01F70-A6F9-466A-A656-A8658C5C7A29}"/>
              </a:ext>
            </a:extLst>
          </p:cNvPr>
          <p:cNvSpPr txBox="1"/>
          <p:nvPr/>
        </p:nvSpPr>
        <p:spPr>
          <a:xfrm>
            <a:off x="2123742" y="672843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最終原稿（まだもう少し手直し）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36098E-5BD4-4EF4-ADC1-48368F891854}"/>
              </a:ext>
            </a:extLst>
          </p:cNvPr>
          <p:cNvSpPr txBox="1"/>
          <p:nvPr/>
        </p:nvSpPr>
        <p:spPr>
          <a:xfrm>
            <a:off x="8024327" y="4161453"/>
            <a:ext cx="35189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</a:rPr>
              <a:t>第</a:t>
            </a:r>
            <a:r>
              <a:rPr kumimoji="1" lang="en-US" altLang="ja-JP" sz="2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</a:rPr>
              <a:t>回目アンケート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</a:rPr>
              <a:t>　利用者の期待値と現状把握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</a:rPr>
              <a:t>第</a:t>
            </a:r>
            <a:r>
              <a:rPr kumimoji="1" lang="en-US" altLang="ja-JP" sz="2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</a:rPr>
              <a:t>回目アンケート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</a:rPr>
              <a:t>　利用者の期待と利用感触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</a:rPr>
              <a:t>第</a:t>
            </a:r>
            <a:r>
              <a:rPr kumimoji="1" lang="en-US" altLang="ja-JP" sz="2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</a:rPr>
              <a:t>回目アンケート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</a:rPr>
              <a:t>　</a:t>
            </a:r>
            <a:r>
              <a:rPr kumimoji="1" lang="en-US" altLang="ja-JP" sz="2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</a:rPr>
              <a:t>回目からの改善と満足度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A4F73B-2354-4D29-B797-C20D77700433}"/>
              </a:ext>
            </a:extLst>
          </p:cNvPr>
          <p:cNvSpPr txBox="1"/>
          <p:nvPr/>
        </p:nvSpPr>
        <p:spPr>
          <a:xfrm>
            <a:off x="7877156" y="6204858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日本初、民意を取り込んだ</a:t>
            </a:r>
            <a:r>
              <a:rPr kumimoji="1" lang="en-US" altLang="ja-JP" sz="2400" b="1" dirty="0"/>
              <a:t>SC</a:t>
            </a:r>
            <a:endParaRPr kumimoji="1" lang="ja-JP" altLang="en-US" sz="2400" b="1" dirty="0"/>
          </a:p>
        </p:txBody>
      </p:sp>
      <p:pic>
        <p:nvPicPr>
          <p:cNvPr id="2" name="Picture 2" descr="説明がありません">
            <a:extLst>
              <a:ext uri="{FF2B5EF4-FFF2-40B4-BE49-F238E27FC236}">
                <a16:creationId xmlns:a16="http://schemas.microsoft.com/office/drawing/2014/main" id="{FC0A3599-9C5E-4DAE-9674-3B88A0D53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00" y="1167221"/>
            <a:ext cx="3644053" cy="515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説明がありません">
            <a:extLst>
              <a:ext uri="{FF2B5EF4-FFF2-40B4-BE49-F238E27FC236}">
                <a16:creationId xmlns:a16="http://schemas.microsoft.com/office/drawing/2014/main" id="{43761414-16A2-487F-A100-460FCE8A0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7" y="1167220"/>
            <a:ext cx="3644053" cy="515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047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5CF915-3969-4623-809C-418F2C601B28}"/>
              </a:ext>
            </a:extLst>
          </p:cNvPr>
          <p:cNvSpPr txBox="1"/>
          <p:nvPr/>
        </p:nvSpPr>
        <p:spPr>
          <a:xfrm>
            <a:off x="5124128" y="1708165"/>
            <a:ext cx="570918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2022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</a:t>
            </a:r>
            <a:r>
              <a:rPr lang="en-US" altLang="ja-JP" dirty="0"/>
              <a:t>5</a:t>
            </a:r>
            <a:r>
              <a:rPr lang="ja-JP" altLang="en-US" dirty="0"/>
              <a:t>日　豊能町</a:t>
            </a:r>
            <a:endParaRPr lang="en-US" altLang="ja-JP" dirty="0"/>
          </a:p>
          <a:p>
            <a:r>
              <a:rPr lang="ja-JP" altLang="en-US" dirty="0"/>
              <a:t>ユーベルホールにてイベントを行います。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企業のプロモーションも併せて行います。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ポスター、ブース出展などいろいろと検討します。</a:t>
            </a:r>
            <a:endParaRPr lang="en-US" altLang="ja-JP" dirty="0"/>
          </a:p>
          <a:p>
            <a:r>
              <a:rPr lang="ja-JP" altLang="en-US" dirty="0"/>
              <a:t>（豊能町とも調整が必要）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希望者はご連絡ください。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下見ツアー：</a:t>
            </a:r>
            <a:r>
              <a:rPr lang="en-US" altLang="ja-JP" dirty="0"/>
              <a:t>1</a:t>
            </a:r>
            <a:r>
              <a:rPr lang="ja-JP" altLang="en-US" dirty="0"/>
              <a:t>月</a:t>
            </a:r>
            <a:r>
              <a:rPr lang="en-US" altLang="ja-JP" dirty="0"/>
              <a:t>13</a:t>
            </a:r>
            <a:r>
              <a:rPr lang="ja-JP" altLang="en-US" dirty="0"/>
              <a:t>日予定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61FD24-1B1B-47A2-AC9C-D908749E3DDD}"/>
              </a:ext>
            </a:extLst>
          </p:cNvPr>
          <p:cNvSpPr txBox="1"/>
          <p:nvPr/>
        </p:nvSpPr>
        <p:spPr>
          <a:xfrm>
            <a:off x="1472011" y="6147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ヘルスラボからのイベント告知（別途調整）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F4F5247-C45B-436F-9B21-A8B7EA17C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61" y="1005603"/>
            <a:ext cx="3886537" cy="54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719D3393-E7AD-47E6-B367-B2FD730D3122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8134350" y="2964354"/>
            <a:ext cx="0" cy="2297811"/>
          </a:xfrm>
          <a:prstGeom prst="straightConnector1">
            <a:avLst/>
          </a:prstGeom>
          <a:ln w="28575">
            <a:solidFill>
              <a:srgbClr val="942825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5E133B4-4792-4F04-8BC0-FE79F4A04032}"/>
              </a:ext>
            </a:extLst>
          </p:cNvPr>
          <p:cNvSpPr/>
          <p:nvPr/>
        </p:nvSpPr>
        <p:spPr>
          <a:xfrm>
            <a:off x="266700" y="1667018"/>
            <a:ext cx="1234440" cy="5504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ID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タイトル 2">
            <a:extLst>
              <a:ext uri="{FF2B5EF4-FFF2-40B4-BE49-F238E27FC236}">
                <a16:creationId xmlns:a16="http://schemas.microsoft.com/office/drawing/2014/main" id="{3B28A5EE-D7B6-4328-BBB7-F2181180B078}"/>
              </a:ext>
            </a:extLst>
          </p:cNvPr>
          <p:cNvSpPr txBox="1">
            <a:spLocks/>
          </p:cNvSpPr>
          <p:nvPr/>
        </p:nvSpPr>
        <p:spPr>
          <a:xfrm>
            <a:off x="1393388" y="44489"/>
            <a:ext cx="9915158" cy="425394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改めてサービス・データ連携を考えてみる（災害例）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11F06FD-69A3-4C1D-8981-445B0A24BDB3}"/>
              </a:ext>
            </a:extLst>
          </p:cNvPr>
          <p:cNvSpPr/>
          <p:nvPr/>
        </p:nvSpPr>
        <p:spPr>
          <a:xfrm>
            <a:off x="266700" y="2541168"/>
            <a:ext cx="1234440" cy="5504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豊能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DAF7CC1-6944-4190-8316-2BD2D9C10B70}"/>
              </a:ext>
            </a:extLst>
          </p:cNvPr>
          <p:cNvSpPr/>
          <p:nvPr/>
        </p:nvSpPr>
        <p:spPr>
          <a:xfrm>
            <a:off x="266700" y="3415318"/>
            <a:ext cx="1234440" cy="5504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災害時誘導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361A566-141E-41D8-A2A1-60D0614EFF63}"/>
              </a:ext>
            </a:extLst>
          </p:cNvPr>
          <p:cNvSpPr/>
          <p:nvPr/>
        </p:nvSpPr>
        <p:spPr>
          <a:xfrm>
            <a:off x="266700" y="4289468"/>
            <a:ext cx="1234440" cy="5504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混雑可視化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8A4D2E1-8913-4014-BDAE-7F109080198F}"/>
              </a:ext>
            </a:extLst>
          </p:cNvPr>
          <p:cNvSpPr/>
          <p:nvPr/>
        </p:nvSpPr>
        <p:spPr>
          <a:xfrm>
            <a:off x="266700" y="5163618"/>
            <a:ext cx="1234440" cy="5504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IoT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DB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E773689-2C7F-4C39-BDFD-E1ED2AD8C124}"/>
              </a:ext>
            </a:extLst>
          </p:cNvPr>
          <p:cNvSpPr/>
          <p:nvPr/>
        </p:nvSpPr>
        <p:spPr>
          <a:xfrm>
            <a:off x="266700" y="6037768"/>
            <a:ext cx="1234440" cy="3677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IoT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機器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1CF0726-0192-4AEB-93AB-5BC3D081114B}"/>
              </a:ext>
            </a:extLst>
          </p:cNvPr>
          <p:cNvSpPr/>
          <p:nvPr/>
        </p:nvSpPr>
        <p:spPr>
          <a:xfrm>
            <a:off x="3436620" y="1760002"/>
            <a:ext cx="1424940" cy="36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/>
              <a:t>個人属性データ</a:t>
            </a:r>
            <a:endParaRPr kumimoji="1" lang="en-US" altLang="ja-JP" sz="900" dirty="0"/>
          </a:p>
          <a:p>
            <a:pPr algn="ctr"/>
            <a:r>
              <a:rPr kumimoji="1" lang="ja-JP" altLang="en-US" sz="900" dirty="0"/>
              <a:t>（住所、年齢など）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1A8FA0-2C27-4D44-BC09-DFE46C8B7E35}"/>
              </a:ext>
            </a:extLst>
          </p:cNvPr>
          <p:cNvSpPr/>
          <p:nvPr/>
        </p:nvSpPr>
        <p:spPr>
          <a:xfrm>
            <a:off x="2526030" y="3508302"/>
            <a:ext cx="1424940" cy="36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災害通知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6F4CFF7-739B-4867-B13F-D2D6B809EDC0}"/>
              </a:ext>
            </a:extLst>
          </p:cNvPr>
          <p:cNvSpPr/>
          <p:nvPr/>
        </p:nvSpPr>
        <p:spPr>
          <a:xfrm>
            <a:off x="266700" y="954742"/>
            <a:ext cx="1234440" cy="5504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ステータス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617133D-C68A-4E0D-875D-4ECCDDC3C32D}"/>
              </a:ext>
            </a:extLst>
          </p:cNvPr>
          <p:cNvSpPr/>
          <p:nvPr/>
        </p:nvSpPr>
        <p:spPr>
          <a:xfrm>
            <a:off x="1813560" y="1047726"/>
            <a:ext cx="1424940" cy="36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災害発生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9A9388D4-B05E-488D-A6B0-CA6E82DE0D19}"/>
              </a:ext>
            </a:extLst>
          </p:cNvPr>
          <p:cNvCxnSpPr>
            <a:cxnSpLocks/>
          </p:cNvCxnSpPr>
          <p:nvPr/>
        </p:nvCxnSpPr>
        <p:spPr>
          <a:xfrm>
            <a:off x="2857500" y="1412160"/>
            <a:ext cx="0" cy="209614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5BC1F2A-8CB2-4C1D-B27E-FF25F85BFEAC}"/>
              </a:ext>
            </a:extLst>
          </p:cNvPr>
          <p:cNvCxnSpPr>
            <a:cxnSpLocks/>
          </p:cNvCxnSpPr>
          <p:nvPr/>
        </p:nvCxnSpPr>
        <p:spPr>
          <a:xfrm flipV="1">
            <a:off x="3680460" y="2124436"/>
            <a:ext cx="0" cy="1383866"/>
          </a:xfrm>
          <a:prstGeom prst="straightConnector1">
            <a:avLst/>
          </a:prstGeom>
          <a:ln w="28575">
            <a:solidFill>
              <a:srgbClr val="942825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72F763E-40AD-43FC-8CF7-657301D22354}"/>
              </a:ext>
            </a:extLst>
          </p:cNvPr>
          <p:cNvSpPr/>
          <p:nvPr/>
        </p:nvSpPr>
        <p:spPr>
          <a:xfrm>
            <a:off x="4259578" y="3508302"/>
            <a:ext cx="7330440" cy="36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避難所誘導</a:t>
            </a: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11413F3A-501C-4EAF-941E-3A35868FA955}"/>
              </a:ext>
            </a:extLst>
          </p:cNvPr>
          <p:cNvCxnSpPr>
            <a:cxnSpLocks/>
          </p:cNvCxnSpPr>
          <p:nvPr/>
        </p:nvCxnSpPr>
        <p:spPr>
          <a:xfrm>
            <a:off x="4572000" y="2124436"/>
            <a:ext cx="0" cy="1383866"/>
          </a:xfrm>
          <a:prstGeom prst="straightConnector1">
            <a:avLst/>
          </a:prstGeom>
          <a:ln w="28575">
            <a:solidFill>
              <a:srgbClr val="942825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85574F6-19A4-421D-ACD0-1BCDD28EF2FB}"/>
              </a:ext>
            </a:extLst>
          </p:cNvPr>
          <p:cNvSpPr/>
          <p:nvPr/>
        </p:nvSpPr>
        <p:spPr>
          <a:xfrm>
            <a:off x="4259580" y="4379351"/>
            <a:ext cx="1424940" cy="36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避難所混雑データ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DBDEA096-1470-4E2F-B12B-CC2247D664CD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4972050" y="3872736"/>
            <a:ext cx="3810" cy="506615"/>
          </a:xfrm>
          <a:prstGeom prst="straightConnector1">
            <a:avLst/>
          </a:prstGeom>
          <a:ln w="28575">
            <a:solidFill>
              <a:srgbClr val="942825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79ADC67-AFAA-4836-9B4F-00F72D6532E7}"/>
              </a:ext>
            </a:extLst>
          </p:cNvPr>
          <p:cNvSpPr/>
          <p:nvPr/>
        </p:nvSpPr>
        <p:spPr>
          <a:xfrm>
            <a:off x="3436620" y="1047726"/>
            <a:ext cx="3261360" cy="36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避難行動開始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2CBC971-2922-49A2-86CB-AF75E6121F06}"/>
              </a:ext>
            </a:extLst>
          </p:cNvPr>
          <p:cNvSpPr/>
          <p:nvPr/>
        </p:nvSpPr>
        <p:spPr>
          <a:xfrm>
            <a:off x="5273040" y="5262165"/>
            <a:ext cx="1424940" cy="36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災害状況データ</a:t>
            </a: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993BF3EC-36F9-42C3-9D45-8B58885F833B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5985510" y="3872736"/>
            <a:ext cx="0" cy="1389429"/>
          </a:xfrm>
          <a:prstGeom prst="straightConnector1">
            <a:avLst/>
          </a:prstGeom>
          <a:ln w="28575">
            <a:solidFill>
              <a:srgbClr val="942825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24C5452-8E10-45B4-B9C9-3D7E68D52804}"/>
              </a:ext>
            </a:extLst>
          </p:cNvPr>
          <p:cNvSpPr/>
          <p:nvPr/>
        </p:nvSpPr>
        <p:spPr>
          <a:xfrm>
            <a:off x="5273040" y="6039447"/>
            <a:ext cx="1424940" cy="36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映像データ</a:t>
            </a: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4C17F6FC-B212-447E-94B2-85D42C1EC098}"/>
              </a:ext>
            </a:extLst>
          </p:cNvPr>
          <p:cNvCxnSpPr>
            <a:cxnSpLocks/>
            <a:stCxn id="38" idx="0"/>
            <a:endCxn id="34" idx="2"/>
          </p:cNvCxnSpPr>
          <p:nvPr/>
        </p:nvCxnSpPr>
        <p:spPr>
          <a:xfrm flipV="1">
            <a:off x="5985510" y="5626599"/>
            <a:ext cx="0" cy="412848"/>
          </a:xfrm>
          <a:prstGeom prst="straightConnector1">
            <a:avLst/>
          </a:prstGeom>
          <a:ln w="28575">
            <a:solidFill>
              <a:srgbClr val="942825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86C6576E-C63E-461F-93AE-284C86BABFE0}"/>
              </a:ext>
            </a:extLst>
          </p:cNvPr>
          <p:cNvSpPr/>
          <p:nvPr/>
        </p:nvSpPr>
        <p:spPr>
          <a:xfrm>
            <a:off x="6869427" y="2599920"/>
            <a:ext cx="2747011" cy="36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安否・避難状況データ</a:t>
            </a:r>
            <a:endParaRPr kumimoji="1" lang="en-US" altLang="ja-JP" sz="1400" dirty="0"/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B86725E0-942B-4453-91E6-975779A9A47E}"/>
              </a:ext>
            </a:extLst>
          </p:cNvPr>
          <p:cNvCxnSpPr>
            <a:cxnSpLocks/>
          </p:cNvCxnSpPr>
          <p:nvPr/>
        </p:nvCxnSpPr>
        <p:spPr>
          <a:xfrm flipV="1">
            <a:off x="7581898" y="2964354"/>
            <a:ext cx="0" cy="543948"/>
          </a:xfrm>
          <a:prstGeom prst="straightConnector1">
            <a:avLst/>
          </a:prstGeom>
          <a:ln w="28575">
            <a:solidFill>
              <a:srgbClr val="942825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7DC87197-C0B1-4321-BADD-D686407128DE}"/>
              </a:ext>
            </a:extLst>
          </p:cNvPr>
          <p:cNvSpPr/>
          <p:nvPr/>
        </p:nvSpPr>
        <p:spPr>
          <a:xfrm>
            <a:off x="6781800" y="1047726"/>
            <a:ext cx="2133600" cy="36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避難状況把握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97D9ECC8-20A5-4BA1-9D1F-91CF1166434D}"/>
              </a:ext>
            </a:extLst>
          </p:cNvPr>
          <p:cNvSpPr/>
          <p:nvPr/>
        </p:nvSpPr>
        <p:spPr>
          <a:xfrm>
            <a:off x="8999220" y="1047726"/>
            <a:ext cx="2590800" cy="36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未避難者対応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3F3F5F79-47BB-4F66-A29D-061C537615FF}"/>
              </a:ext>
            </a:extLst>
          </p:cNvPr>
          <p:cNvSpPr/>
          <p:nvPr/>
        </p:nvSpPr>
        <p:spPr>
          <a:xfrm>
            <a:off x="7421880" y="5262165"/>
            <a:ext cx="1424940" cy="36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位置データ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57833-1E11-4A49-8E56-3D0AE7419CCE}"/>
              </a:ext>
            </a:extLst>
          </p:cNvPr>
          <p:cNvSpPr/>
          <p:nvPr/>
        </p:nvSpPr>
        <p:spPr>
          <a:xfrm>
            <a:off x="7421880" y="6039447"/>
            <a:ext cx="1424940" cy="36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/>
              <a:t>IC</a:t>
            </a:r>
            <a:r>
              <a:rPr kumimoji="1" lang="ja-JP" altLang="en-US" sz="900" dirty="0"/>
              <a:t>タグ・ウェラブルデータ</a:t>
            </a:r>
          </a:p>
        </p:txBody>
      </p: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BB147DBF-FFAD-41B5-AAC0-FB9284CF9C42}"/>
              </a:ext>
            </a:extLst>
          </p:cNvPr>
          <p:cNvCxnSpPr>
            <a:cxnSpLocks/>
            <a:stCxn id="54" idx="0"/>
            <a:endCxn id="52" idx="2"/>
          </p:cNvCxnSpPr>
          <p:nvPr/>
        </p:nvCxnSpPr>
        <p:spPr>
          <a:xfrm flipV="1">
            <a:off x="8134350" y="5626599"/>
            <a:ext cx="0" cy="412848"/>
          </a:xfrm>
          <a:prstGeom prst="straightConnector1">
            <a:avLst/>
          </a:prstGeom>
          <a:ln w="28575">
            <a:solidFill>
              <a:srgbClr val="942825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22C55058-68C9-4DFA-9B6D-AB1FEE5FED61}"/>
              </a:ext>
            </a:extLst>
          </p:cNvPr>
          <p:cNvCxnSpPr>
            <a:cxnSpLocks/>
          </p:cNvCxnSpPr>
          <p:nvPr/>
        </p:nvCxnSpPr>
        <p:spPr>
          <a:xfrm flipV="1">
            <a:off x="8111488" y="1412160"/>
            <a:ext cx="0" cy="118776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A24C478D-3F72-4615-A215-20256D942732}"/>
              </a:ext>
            </a:extLst>
          </p:cNvPr>
          <p:cNvSpPr/>
          <p:nvPr/>
        </p:nvSpPr>
        <p:spPr>
          <a:xfrm>
            <a:off x="9387836" y="1760002"/>
            <a:ext cx="1013461" cy="36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/>
              <a:t>高齢者・身障者など</a:t>
            </a:r>
          </a:p>
        </p:txBody>
      </p: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7D6EA827-8AA6-4D94-9C79-A6032E85DBF3}"/>
              </a:ext>
            </a:extLst>
          </p:cNvPr>
          <p:cNvCxnSpPr>
            <a:cxnSpLocks/>
          </p:cNvCxnSpPr>
          <p:nvPr/>
        </p:nvCxnSpPr>
        <p:spPr>
          <a:xfrm flipV="1">
            <a:off x="9277348" y="1395568"/>
            <a:ext cx="0" cy="118776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F4376CC7-0309-445B-8FBD-8BD2A4AF076D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9894566" y="1412160"/>
            <a:ext cx="1" cy="34784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D5732329-C730-4D61-92C1-A1A84D9B4875}"/>
              </a:ext>
            </a:extLst>
          </p:cNvPr>
          <p:cNvSpPr/>
          <p:nvPr/>
        </p:nvSpPr>
        <p:spPr>
          <a:xfrm>
            <a:off x="9951719" y="2599920"/>
            <a:ext cx="1642112" cy="36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/>
              <a:t>オンデマンド交通系</a:t>
            </a:r>
            <a:endParaRPr kumimoji="1" lang="en-US" altLang="ja-JP" sz="900" dirty="0"/>
          </a:p>
        </p:txBody>
      </p: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EF10CCB0-0132-4FCF-B72B-A13C1D2417EA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10768960" y="1401426"/>
            <a:ext cx="3815" cy="119849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9228EF7B-EEAC-4F44-93CC-A6B6A85CD283}"/>
              </a:ext>
            </a:extLst>
          </p:cNvPr>
          <p:cNvCxnSpPr/>
          <p:nvPr/>
        </p:nvCxnSpPr>
        <p:spPr>
          <a:xfrm>
            <a:off x="198120" y="4998720"/>
            <a:ext cx="1159687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381BD14C-9BBA-46DE-9D6F-AE9CA1E897C6}"/>
              </a:ext>
            </a:extLst>
          </p:cNvPr>
          <p:cNvCxnSpPr/>
          <p:nvPr/>
        </p:nvCxnSpPr>
        <p:spPr>
          <a:xfrm>
            <a:off x="187074" y="1586081"/>
            <a:ext cx="1159687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9" name="図 78" descr="ロゴ&#10;&#10;自動的に生成された説明">
            <a:extLst>
              <a:ext uri="{FF2B5EF4-FFF2-40B4-BE49-F238E27FC236}">
                <a16:creationId xmlns:a16="http://schemas.microsoft.com/office/drawing/2014/main" id="{A680A54D-73B1-42C7-B39B-8A52E1EE98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452" y="4452418"/>
            <a:ext cx="1340189" cy="546302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NECネッツエスアイが新ブランド「Symphonict」を設立、DX事業を ...">
            <a:extLst>
              <a:ext uri="{FF2B5EF4-FFF2-40B4-BE49-F238E27FC236}">
                <a16:creationId xmlns:a16="http://schemas.microsoft.com/office/drawing/2014/main" id="{C0754F37-09D2-4D84-AF23-CFE0BDA95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6" b="32471"/>
          <a:stretch/>
        </p:blipFill>
        <p:spPr bwMode="auto">
          <a:xfrm>
            <a:off x="10714651" y="5125974"/>
            <a:ext cx="1340189" cy="27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V Icon 3008224">
            <a:extLst>
              <a:ext uri="{FF2B5EF4-FFF2-40B4-BE49-F238E27FC236}">
                <a16:creationId xmlns:a16="http://schemas.microsoft.com/office/drawing/2014/main" id="{689C4B7C-0482-4212-97DC-7FADE4D4B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91" y="3872736"/>
            <a:ext cx="303037" cy="3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bilePhone Icon 4324837">
            <a:extLst>
              <a:ext uri="{FF2B5EF4-FFF2-40B4-BE49-F238E27FC236}">
                <a16:creationId xmlns:a16="http://schemas.microsoft.com/office/drawing/2014/main" id="{D5587830-1AE4-44E6-9283-F36024612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062" y="3482167"/>
            <a:ext cx="411480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martphone Icon 4165696">
            <a:extLst>
              <a:ext uri="{FF2B5EF4-FFF2-40B4-BE49-F238E27FC236}">
                <a16:creationId xmlns:a16="http://schemas.microsoft.com/office/drawing/2014/main" id="{D9C92093-7C6B-4D61-9119-B46A6878F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523" y="3796443"/>
            <a:ext cx="397830" cy="39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martphone Icon 3621649">
            <a:extLst>
              <a:ext uri="{FF2B5EF4-FFF2-40B4-BE49-F238E27FC236}">
                <a16:creationId xmlns:a16="http://schemas.microsoft.com/office/drawing/2014/main" id="{D3EE1ABE-0345-45C9-906C-88652DABC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065" y="1750988"/>
            <a:ext cx="378354" cy="37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martphone Icon 3619266">
            <a:extLst>
              <a:ext uri="{FF2B5EF4-FFF2-40B4-BE49-F238E27FC236}">
                <a16:creationId xmlns:a16="http://schemas.microsoft.com/office/drawing/2014/main" id="{FEDAB542-FBD1-4B40-A894-9B7AA8344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347" y="2619082"/>
            <a:ext cx="330109" cy="33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QR Code Icon 4162623">
            <a:extLst>
              <a:ext uri="{FF2B5EF4-FFF2-40B4-BE49-F238E27FC236}">
                <a16:creationId xmlns:a16="http://schemas.microsoft.com/office/drawing/2014/main" id="{A3DDB014-ADD5-483D-9880-446477AA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647" y="4581145"/>
            <a:ext cx="335745" cy="33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irus Icon 3623194">
            <a:extLst>
              <a:ext uri="{FF2B5EF4-FFF2-40B4-BE49-F238E27FC236}">
                <a16:creationId xmlns:a16="http://schemas.microsoft.com/office/drawing/2014/main" id="{5D5ECC26-FA29-4122-B07E-92093474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438" y="2203754"/>
            <a:ext cx="410550" cy="41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7DD504-F4DD-4F05-886C-A0943E9ED812}"/>
              </a:ext>
            </a:extLst>
          </p:cNvPr>
          <p:cNvSpPr txBox="1"/>
          <p:nvPr/>
        </p:nvSpPr>
        <p:spPr>
          <a:xfrm>
            <a:off x="10414368" y="644417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OZ1</a:t>
            </a:r>
            <a:r>
              <a:rPr kumimoji="1" lang="ja-JP" altLang="en-US" dirty="0"/>
              <a:t>提供資料</a:t>
            </a:r>
          </a:p>
        </p:txBody>
      </p:sp>
    </p:spTree>
    <p:extLst>
      <p:ext uri="{BB962C8B-B14F-4D97-AF65-F5344CB8AC3E}">
        <p14:creationId xmlns:p14="http://schemas.microsoft.com/office/powerpoint/2010/main" val="3280784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カギ線コネクタ 112">
            <a:extLst>
              <a:ext uri="{FF2B5EF4-FFF2-40B4-BE49-F238E27FC236}">
                <a16:creationId xmlns:a16="http://schemas.microsoft.com/office/drawing/2014/main" id="{ABA64F37-66DF-4699-8A23-764705DE525D}"/>
              </a:ext>
            </a:extLst>
          </p:cNvPr>
          <p:cNvCxnSpPr>
            <a:cxnSpLocks/>
            <a:stCxn id="5" idx="0"/>
            <a:endCxn id="4" idx="1"/>
          </p:cNvCxnSpPr>
          <p:nvPr/>
        </p:nvCxnSpPr>
        <p:spPr>
          <a:xfrm rot="16200000" flipV="1">
            <a:off x="5467087" y="-1730116"/>
            <a:ext cx="697093" cy="9591462"/>
          </a:xfrm>
          <a:prstGeom prst="bentConnector4">
            <a:avLst>
              <a:gd name="adj1" fmla="val 308032"/>
              <a:gd name="adj2" fmla="val 106103"/>
            </a:avLst>
          </a:prstGeom>
          <a:ln w="76200">
            <a:solidFill>
              <a:srgbClr val="00B050">
                <a:alpha val="50196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カギ線コネクタ 118">
            <a:extLst>
              <a:ext uri="{FF2B5EF4-FFF2-40B4-BE49-F238E27FC236}">
                <a16:creationId xmlns:a16="http://schemas.microsoft.com/office/drawing/2014/main" id="{1A59B16D-07E7-4A0A-8D0F-ED582FA56BDE}"/>
              </a:ext>
            </a:extLst>
          </p:cNvPr>
          <p:cNvCxnSpPr>
            <a:cxnSpLocks/>
            <a:stCxn id="5" idx="0"/>
            <a:endCxn id="30" idx="1"/>
          </p:cNvCxnSpPr>
          <p:nvPr/>
        </p:nvCxnSpPr>
        <p:spPr>
          <a:xfrm rot="16200000" flipH="1" flipV="1">
            <a:off x="4793202" y="-342971"/>
            <a:ext cx="2061031" cy="9575293"/>
          </a:xfrm>
          <a:prstGeom prst="bentConnector4">
            <a:avLst>
              <a:gd name="adj1" fmla="val -104943"/>
              <a:gd name="adj2" fmla="val 106305"/>
            </a:avLst>
          </a:prstGeom>
          <a:ln w="76200">
            <a:solidFill>
              <a:srgbClr val="00B050">
                <a:alpha val="50196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四角形: 角を丸くする 28">
            <a:extLst>
              <a:ext uri="{FF2B5EF4-FFF2-40B4-BE49-F238E27FC236}">
                <a16:creationId xmlns:a16="http://schemas.microsoft.com/office/drawing/2014/main" id="{5C110076-AF2A-4A9E-9B84-769EC69236AD}"/>
              </a:ext>
            </a:extLst>
          </p:cNvPr>
          <p:cNvSpPr/>
          <p:nvPr/>
        </p:nvSpPr>
        <p:spPr>
          <a:xfrm>
            <a:off x="1019902" y="937929"/>
            <a:ext cx="2190261" cy="3558278"/>
          </a:xfrm>
          <a:prstGeom prst="roundRect">
            <a:avLst>
              <a:gd name="adj" fmla="val 625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942825"/>
              </a:solidFill>
              <a:latin typeface="+mn-ea"/>
            </a:endParaRPr>
          </a:p>
        </p:txBody>
      </p:sp>
      <p:sp>
        <p:nvSpPr>
          <p:cNvPr id="5" name="四角形: 角を丸くする 28">
            <a:extLst>
              <a:ext uri="{FF2B5EF4-FFF2-40B4-BE49-F238E27FC236}">
                <a16:creationId xmlns:a16="http://schemas.microsoft.com/office/drawing/2014/main" id="{5AD3D4BE-9A0F-45CB-9049-D7519A6F7A6C}"/>
              </a:ext>
            </a:extLst>
          </p:cNvPr>
          <p:cNvSpPr/>
          <p:nvPr/>
        </p:nvSpPr>
        <p:spPr>
          <a:xfrm>
            <a:off x="9930519" y="3414161"/>
            <a:ext cx="1361690" cy="1346086"/>
          </a:xfrm>
          <a:prstGeom prst="roundRect">
            <a:avLst>
              <a:gd name="adj" fmla="val 7602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942825"/>
              </a:solidFill>
              <a:latin typeface="+mn-ea"/>
            </a:endParaRPr>
          </a:p>
        </p:txBody>
      </p:sp>
      <p:pic>
        <p:nvPicPr>
          <p:cNvPr id="6" name="グラフィックス 5" descr="男性">
            <a:extLst>
              <a:ext uri="{FF2B5EF4-FFF2-40B4-BE49-F238E27FC236}">
                <a16:creationId xmlns:a16="http://schemas.microsoft.com/office/drawing/2014/main" id="{B96CB99B-DC0D-4E87-9BA8-8E60CD3DB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2009" y="2301726"/>
            <a:ext cx="531226" cy="53122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59581FB-E31F-447B-8AFC-1141FA2B3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501" y="2251379"/>
            <a:ext cx="491429" cy="491429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978B036-05AD-4F03-B8A6-2A52FFCEC30B}"/>
              </a:ext>
            </a:extLst>
          </p:cNvPr>
          <p:cNvSpPr/>
          <p:nvPr/>
        </p:nvSpPr>
        <p:spPr>
          <a:xfrm>
            <a:off x="8324565" y="3709955"/>
            <a:ext cx="13388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solidFill>
                  <a:srgbClr val="222222"/>
                </a:solidFill>
                <a:latin typeface="+mn-ea"/>
              </a:rPr>
              <a:t>保険申込</a:t>
            </a:r>
            <a:r>
              <a:rPr lang="en-US" altLang="ja-JP" sz="1000" dirty="0">
                <a:solidFill>
                  <a:srgbClr val="222222"/>
                </a:solidFill>
                <a:latin typeface="+mn-ea"/>
              </a:rPr>
              <a:t>(</a:t>
            </a:r>
            <a:r>
              <a:rPr lang="ja-JP" altLang="en-US" sz="1000">
                <a:solidFill>
                  <a:srgbClr val="222222"/>
                </a:solidFill>
                <a:latin typeface="+mn-ea"/>
              </a:rPr>
              <a:t>電子署名</a:t>
            </a:r>
            <a:r>
              <a:rPr lang="en-US" altLang="ja-JP" sz="1000" dirty="0">
                <a:solidFill>
                  <a:srgbClr val="222222"/>
                </a:solidFill>
                <a:latin typeface="+mn-ea"/>
              </a:rPr>
              <a:t>)</a:t>
            </a:r>
            <a:endParaRPr lang="ja-JP" altLang="en-US" sz="1000"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0BC23E6-EF79-417B-A7B6-0521DCB9BEB4}"/>
              </a:ext>
            </a:extLst>
          </p:cNvPr>
          <p:cNvSpPr/>
          <p:nvPr/>
        </p:nvSpPr>
        <p:spPr>
          <a:xfrm>
            <a:off x="1002695" y="1004326"/>
            <a:ext cx="787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1600" dirty="0">
                <a:solidFill>
                  <a:srgbClr val="942825"/>
                </a:solidFill>
                <a:latin typeface="+mn-ea"/>
              </a:rPr>
              <a:t>企業</a:t>
            </a:r>
          </a:p>
        </p:txBody>
      </p:sp>
      <p:sp>
        <p:nvSpPr>
          <p:cNvPr id="10" name="四角形: 角を丸くする 28">
            <a:extLst>
              <a:ext uri="{FF2B5EF4-FFF2-40B4-BE49-F238E27FC236}">
                <a16:creationId xmlns:a16="http://schemas.microsoft.com/office/drawing/2014/main" id="{F25D22FA-4AF4-403D-9EC3-6541DDC1C03F}"/>
              </a:ext>
            </a:extLst>
          </p:cNvPr>
          <p:cNvSpPr/>
          <p:nvPr/>
        </p:nvSpPr>
        <p:spPr>
          <a:xfrm>
            <a:off x="4363467" y="932632"/>
            <a:ext cx="1754572" cy="4784219"/>
          </a:xfrm>
          <a:prstGeom prst="roundRect">
            <a:avLst>
              <a:gd name="adj" fmla="val 7981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942825"/>
              </a:solidFill>
              <a:latin typeface="+mn-ea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A72C475-0FEF-4C4F-89EF-28C91CAC5B1C}"/>
              </a:ext>
            </a:extLst>
          </p:cNvPr>
          <p:cNvSpPr/>
          <p:nvPr/>
        </p:nvSpPr>
        <p:spPr>
          <a:xfrm>
            <a:off x="4495777" y="1004083"/>
            <a:ext cx="14946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1600" dirty="0">
                <a:solidFill>
                  <a:srgbClr val="942825"/>
                </a:solidFill>
                <a:latin typeface="+mn-ea"/>
              </a:rPr>
              <a:t>ヘルスケア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FE74DD5-EE8E-4A02-BFC2-D71B905C0D8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517338" y="1668295"/>
            <a:ext cx="354447" cy="354447"/>
          </a:xfrm>
          <a:prstGeom prst="rect">
            <a:avLst/>
          </a:prstGeom>
        </p:spPr>
      </p:pic>
      <p:pic>
        <p:nvPicPr>
          <p:cNvPr id="13" name="グラフィックス 12" descr="データベース">
            <a:extLst>
              <a:ext uri="{FF2B5EF4-FFF2-40B4-BE49-F238E27FC236}">
                <a16:creationId xmlns:a16="http://schemas.microsoft.com/office/drawing/2014/main" id="{D9536EAE-4371-4E20-A0CB-F35B709149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83264" y="1826491"/>
            <a:ext cx="698286" cy="543726"/>
          </a:xfrm>
          <a:prstGeom prst="rect">
            <a:avLst/>
          </a:prstGeom>
        </p:spPr>
      </p:pic>
      <p:sp>
        <p:nvSpPr>
          <p:cNvPr id="14" name="四角形: 角を丸くする 28">
            <a:extLst>
              <a:ext uri="{FF2B5EF4-FFF2-40B4-BE49-F238E27FC236}">
                <a16:creationId xmlns:a16="http://schemas.microsoft.com/office/drawing/2014/main" id="{CCC56F55-F420-4BEF-B275-CDBFEB5A3866}"/>
              </a:ext>
            </a:extLst>
          </p:cNvPr>
          <p:cNvSpPr/>
          <p:nvPr/>
        </p:nvSpPr>
        <p:spPr>
          <a:xfrm>
            <a:off x="6322533" y="925933"/>
            <a:ext cx="1422400" cy="3096908"/>
          </a:xfrm>
          <a:prstGeom prst="roundRect">
            <a:avLst>
              <a:gd name="adj" fmla="val 11722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942825"/>
              </a:solidFill>
              <a:latin typeface="+mn-ea"/>
            </a:endParaRPr>
          </a:p>
        </p:txBody>
      </p:sp>
      <p:pic>
        <p:nvPicPr>
          <p:cNvPr id="15" name="グラフィックス 14" descr="データベース">
            <a:extLst>
              <a:ext uri="{FF2B5EF4-FFF2-40B4-BE49-F238E27FC236}">
                <a16:creationId xmlns:a16="http://schemas.microsoft.com/office/drawing/2014/main" id="{6E76DB1C-900C-4AF5-A2FF-832E7B425A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39222" y="1973970"/>
            <a:ext cx="698286" cy="543726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A6F5DE6-46B8-466F-8636-F4635656CFF5}"/>
              </a:ext>
            </a:extLst>
          </p:cNvPr>
          <p:cNvSpPr/>
          <p:nvPr/>
        </p:nvSpPr>
        <p:spPr>
          <a:xfrm>
            <a:off x="6399954" y="1004083"/>
            <a:ext cx="1310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1600" dirty="0">
                <a:solidFill>
                  <a:srgbClr val="942825"/>
                </a:solidFill>
                <a:latin typeface="+mn-ea"/>
              </a:rPr>
              <a:t>保険販売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C28444F-FC06-4BEA-884B-BBB5369AA00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2612" y="5015172"/>
            <a:ext cx="495303" cy="51141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567F73E-7F8E-4A8A-9B2D-DE5EB9867C4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4191" y="2970449"/>
            <a:ext cx="495303" cy="511410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61AA063-27D9-4C1F-98EE-131BE3E7A1C7}"/>
              </a:ext>
            </a:extLst>
          </p:cNvPr>
          <p:cNvSpPr/>
          <p:nvPr/>
        </p:nvSpPr>
        <p:spPr>
          <a:xfrm>
            <a:off x="4600338" y="5454610"/>
            <a:ext cx="131549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1050" b="1" dirty="0">
                <a:solidFill>
                  <a:srgbClr val="942825"/>
                </a:solidFill>
                <a:latin typeface="+mn-ea"/>
              </a:rPr>
              <a:t>疲労予測</a:t>
            </a:r>
            <a:r>
              <a:rPr kumimoji="1" lang="en-US" altLang="ja-JP" sz="1050" b="1" dirty="0">
                <a:solidFill>
                  <a:srgbClr val="942825"/>
                </a:solidFill>
                <a:latin typeface="+mn-ea"/>
              </a:rPr>
              <a:t>AI</a:t>
            </a:r>
            <a:r>
              <a:rPr kumimoji="1" lang="ja-JP" altLang="en-US" sz="1050" b="1" dirty="0">
                <a:solidFill>
                  <a:srgbClr val="942825"/>
                </a:solidFill>
                <a:latin typeface="+mn-ea"/>
              </a:rPr>
              <a:t>モデル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3B3C456-EA2B-445E-9666-2C9FA7F5ACC9}"/>
              </a:ext>
            </a:extLst>
          </p:cNvPr>
          <p:cNvSpPr/>
          <p:nvPr/>
        </p:nvSpPr>
        <p:spPr>
          <a:xfrm>
            <a:off x="6340893" y="3434824"/>
            <a:ext cx="140404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en-US" altLang="ja-JP" sz="1050" b="1" dirty="0">
                <a:solidFill>
                  <a:srgbClr val="942825"/>
                </a:solidFill>
                <a:latin typeface="+mn-ea"/>
              </a:rPr>
              <a:t>Next Best Action </a:t>
            </a:r>
          </a:p>
          <a:p>
            <a:pPr lvl="0" algn="ctr"/>
            <a:r>
              <a:rPr kumimoji="1" lang="en-US" altLang="ja-JP" sz="1050" b="1" dirty="0">
                <a:solidFill>
                  <a:srgbClr val="942825"/>
                </a:solidFill>
                <a:latin typeface="+mn-ea"/>
              </a:rPr>
              <a:t>AI</a:t>
            </a:r>
            <a:r>
              <a:rPr kumimoji="1" lang="ja-JP" altLang="en-US" sz="1050" b="1" dirty="0">
                <a:solidFill>
                  <a:srgbClr val="942825"/>
                </a:solidFill>
                <a:latin typeface="+mn-ea"/>
              </a:rPr>
              <a:t>モデル</a:t>
            </a:r>
            <a:endParaRPr kumimoji="1" lang="en-US" altLang="ja-JP" sz="1050" b="1" dirty="0">
              <a:solidFill>
                <a:srgbClr val="942825"/>
              </a:solidFill>
              <a:latin typeface="+mn-ea"/>
            </a:endParaRPr>
          </a:p>
          <a:p>
            <a:pPr lvl="0" algn="ctr"/>
            <a:r>
              <a:rPr kumimoji="1" lang="en-US" altLang="ja-JP" sz="1050" b="1" dirty="0">
                <a:solidFill>
                  <a:srgbClr val="942825"/>
                </a:solidFill>
                <a:latin typeface="+mn-ea"/>
              </a:rPr>
              <a:t>(</a:t>
            </a:r>
            <a:r>
              <a:rPr kumimoji="1" lang="ja-JP" altLang="en-US" sz="1050" b="1" dirty="0">
                <a:solidFill>
                  <a:srgbClr val="942825"/>
                </a:solidFill>
                <a:latin typeface="+mn-ea"/>
              </a:rPr>
              <a:t>保険提案から着手</a:t>
            </a:r>
            <a:r>
              <a:rPr kumimoji="1" lang="en-US" altLang="ja-JP" sz="1050" b="1" dirty="0">
                <a:solidFill>
                  <a:srgbClr val="942825"/>
                </a:solidFill>
                <a:latin typeface="+mn-ea"/>
              </a:rPr>
              <a:t>)</a:t>
            </a:r>
            <a:endParaRPr kumimoji="1" lang="ja-JP" altLang="en-US" sz="1050" b="1" dirty="0">
              <a:solidFill>
                <a:srgbClr val="942825"/>
              </a:solidFill>
              <a:latin typeface="+mn-ea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761D1BB-637C-4807-A890-8F1E2C9B7C85}"/>
              </a:ext>
            </a:extLst>
          </p:cNvPr>
          <p:cNvSpPr/>
          <p:nvPr/>
        </p:nvSpPr>
        <p:spPr>
          <a:xfrm>
            <a:off x="4590297" y="1678521"/>
            <a:ext cx="13846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900" dirty="0">
                <a:solidFill>
                  <a:srgbClr val="942825"/>
                </a:solidFill>
                <a:latin typeface="+mn-ea"/>
              </a:rPr>
              <a:t>活動量</a:t>
            </a:r>
            <a:r>
              <a:rPr kumimoji="1" lang="en-US" altLang="ja-JP" sz="900" dirty="0">
                <a:solidFill>
                  <a:srgbClr val="942825"/>
                </a:solidFill>
                <a:latin typeface="+mn-ea"/>
              </a:rPr>
              <a:t>/</a:t>
            </a:r>
            <a:r>
              <a:rPr kumimoji="1" lang="ja-JP" altLang="en-US" sz="900" dirty="0">
                <a:solidFill>
                  <a:srgbClr val="942825"/>
                </a:solidFill>
                <a:latin typeface="+mn-ea"/>
              </a:rPr>
              <a:t>睡眠データ</a:t>
            </a:r>
          </a:p>
        </p:txBody>
      </p:sp>
      <p:sp>
        <p:nvSpPr>
          <p:cNvPr id="22" name="四角形: 角を丸くする 28">
            <a:extLst>
              <a:ext uri="{FF2B5EF4-FFF2-40B4-BE49-F238E27FC236}">
                <a16:creationId xmlns:a16="http://schemas.microsoft.com/office/drawing/2014/main" id="{4DD8D6A0-73CF-411F-8DDE-0C20A435AA60}"/>
              </a:ext>
            </a:extLst>
          </p:cNvPr>
          <p:cNvSpPr/>
          <p:nvPr/>
        </p:nvSpPr>
        <p:spPr>
          <a:xfrm>
            <a:off x="1829694" y="1342301"/>
            <a:ext cx="1249783" cy="1725285"/>
          </a:xfrm>
          <a:prstGeom prst="roundRect">
            <a:avLst>
              <a:gd name="adj" fmla="val 8605"/>
            </a:avLst>
          </a:prstGeom>
          <a:noFill/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942825"/>
              </a:solidFill>
              <a:latin typeface="+mn-ea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6D2CAC7-BD2A-4E3D-A00E-31E1D7E79105}"/>
              </a:ext>
            </a:extLst>
          </p:cNvPr>
          <p:cNvSpPr/>
          <p:nvPr/>
        </p:nvSpPr>
        <p:spPr>
          <a:xfrm>
            <a:off x="1837057" y="2070004"/>
            <a:ext cx="6565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1200">
                <a:solidFill>
                  <a:srgbClr val="942825"/>
                </a:solidFill>
                <a:latin typeface="+mn-ea"/>
              </a:rPr>
              <a:t>社員</a:t>
            </a:r>
            <a:endParaRPr kumimoji="1" lang="ja-JP" altLang="en-US" sz="1200" dirty="0">
              <a:solidFill>
                <a:srgbClr val="942825"/>
              </a:solidFill>
              <a:latin typeface="+mn-ea"/>
            </a:endParaRPr>
          </a:p>
        </p:txBody>
      </p:sp>
      <p:pic>
        <p:nvPicPr>
          <p:cNvPr id="24" name="グラフィックス 23" descr="男性">
            <a:extLst>
              <a:ext uri="{FF2B5EF4-FFF2-40B4-BE49-F238E27FC236}">
                <a16:creationId xmlns:a16="http://schemas.microsoft.com/office/drawing/2014/main" id="{DB36803B-6756-4D17-9587-4109AC228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4697" y="3200676"/>
            <a:ext cx="531226" cy="531226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404EC43-6649-409D-89D3-50EBF6D59A1A}"/>
              </a:ext>
            </a:extLst>
          </p:cNvPr>
          <p:cNvSpPr/>
          <p:nvPr/>
        </p:nvSpPr>
        <p:spPr>
          <a:xfrm>
            <a:off x="1100756" y="2973517"/>
            <a:ext cx="847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1200">
                <a:solidFill>
                  <a:srgbClr val="942825"/>
                </a:solidFill>
                <a:latin typeface="+mn-ea"/>
              </a:rPr>
              <a:t>管理者</a:t>
            </a:r>
            <a:endParaRPr kumimoji="1" lang="ja-JP" altLang="en-US" sz="1200" dirty="0">
              <a:solidFill>
                <a:srgbClr val="942825"/>
              </a:solidFill>
              <a:latin typeface="+mn-ea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68319F22-285E-4E52-8E65-39E13BC75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840" y="3694235"/>
            <a:ext cx="491429" cy="491429"/>
          </a:xfrm>
          <a:prstGeom prst="rect">
            <a:avLst/>
          </a:prstGeom>
        </p:spPr>
      </p:pic>
      <p:cxnSp>
        <p:nvCxnSpPr>
          <p:cNvPr id="27" name="カギ線コネクタ 9">
            <a:extLst>
              <a:ext uri="{FF2B5EF4-FFF2-40B4-BE49-F238E27FC236}">
                <a16:creationId xmlns:a16="http://schemas.microsoft.com/office/drawing/2014/main" id="{EB3785D8-4892-4063-AF76-671DE6A54A00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2871785" y="1845519"/>
            <a:ext cx="2011479" cy="252835"/>
          </a:xfrm>
          <a:prstGeom prst="bentConnector3">
            <a:avLst>
              <a:gd name="adj1" fmla="val 50000"/>
            </a:avLst>
          </a:prstGeom>
          <a:ln w="12700">
            <a:solidFill>
              <a:srgbClr val="9411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944F6B4-DC6D-4327-B56C-24DBE9187082}"/>
              </a:ext>
            </a:extLst>
          </p:cNvPr>
          <p:cNvSpPr/>
          <p:nvPr/>
        </p:nvSpPr>
        <p:spPr>
          <a:xfrm>
            <a:off x="2008252" y="2652088"/>
            <a:ext cx="13154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1050">
                <a:solidFill>
                  <a:srgbClr val="942825"/>
                </a:solidFill>
                <a:latin typeface="+mn-ea"/>
              </a:rPr>
              <a:t>働き方改革</a:t>
            </a:r>
            <a:endParaRPr kumimoji="1" lang="en-US" altLang="ja-JP" sz="1050" dirty="0">
              <a:solidFill>
                <a:srgbClr val="942825"/>
              </a:solidFill>
              <a:latin typeface="+mn-ea"/>
            </a:endParaRPr>
          </a:p>
          <a:p>
            <a:pPr lvl="0" algn="ctr"/>
            <a:r>
              <a:rPr kumimoji="1" lang="ja-JP" altLang="en-US" sz="1050">
                <a:solidFill>
                  <a:srgbClr val="942825"/>
                </a:solidFill>
                <a:latin typeface="+mn-ea"/>
              </a:rPr>
              <a:t>（個人レベル）</a:t>
            </a:r>
            <a:endParaRPr kumimoji="1" lang="ja-JP" altLang="en-US" sz="1050" dirty="0">
              <a:solidFill>
                <a:srgbClr val="942825"/>
              </a:solidFill>
              <a:latin typeface="+mn-ea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ED42B15-6375-4C3A-BACF-55E9D70BE8DD}"/>
              </a:ext>
            </a:extLst>
          </p:cNvPr>
          <p:cNvSpPr/>
          <p:nvPr/>
        </p:nvSpPr>
        <p:spPr>
          <a:xfrm>
            <a:off x="967632" y="4094944"/>
            <a:ext cx="112723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1" lang="ja-JP" altLang="en-US" sz="1050">
                <a:solidFill>
                  <a:srgbClr val="942825"/>
                </a:solidFill>
                <a:latin typeface="+mn-ea"/>
              </a:rPr>
              <a:t>働き方改革</a:t>
            </a:r>
            <a:endParaRPr kumimoji="1" lang="en-US" altLang="ja-JP" sz="1050" dirty="0">
              <a:solidFill>
                <a:srgbClr val="942825"/>
              </a:solidFill>
              <a:latin typeface="+mn-ea"/>
            </a:endParaRPr>
          </a:p>
          <a:p>
            <a:pPr lvl="0" algn="ctr"/>
            <a:r>
              <a:rPr kumimoji="1" lang="ja-JP" altLang="en-US" sz="1050">
                <a:solidFill>
                  <a:srgbClr val="942825"/>
                </a:solidFill>
                <a:latin typeface="+mn-ea"/>
              </a:rPr>
              <a:t>（部門レベル）</a:t>
            </a:r>
            <a:endParaRPr kumimoji="1" lang="ja-JP" altLang="en-US" sz="1050" dirty="0">
              <a:solidFill>
                <a:srgbClr val="942825"/>
              </a:solidFill>
              <a:latin typeface="+mn-ea"/>
            </a:endParaRPr>
          </a:p>
        </p:txBody>
      </p:sp>
      <p:sp>
        <p:nvSpPr>
          <p:cNvPr id="30" name="四角形: 角を丸くする 28">
            <a:extLst>
              <a:ext uri="{FF2B5EF4-FFF2-40B4-BE49-F238E27FC236}">
                <a16:creationId xmlns:a16="http://schemas.microsoft.com/office/drawing/2014/main" id="{7333608C-2727-44C6-B4F2-96A7887F766F}"/>
              </a:ext>
            </a:extLst>
          </p:cNvPr>
          <p:cNvSpPr/>
          <p:nvPr/>
        </p:nvSpPr>
        <p:spPr>
          <a:xfrm>
            <a:off x="1036071" y="4606446"/>
            <a:ext cx="2190261" cy="1737492"/>
          </a:xfrm>
          <a:prstGeom prst="roundRect">
            <a:avLst>
              <a:gd name="adj" fmla="val 8929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942825"/>
              </a:solidFill>
              <a:latin typeface="+mn-ea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29DC2FF-EE4B-4797-8A3A-34CE84208130}"/>
              </a:ext>
            </a:extLst>
          </p:cNvPr>
          <p:cNvSpPr/>
          <p:nvPr/>
        </p:nvSpPr>
        <p:spPr>
          <a:xfrm>
            <a:off x="1588471" y="4620846"/>
            <a:ext cx="11723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1600">
                <a:solidFill>
                  <a:srgbClr val="942825"/>
                </a:solidFill>
                <a:latin typeface="+mn-ea"/>
              </a:rPr>
              <a:t>社員自宅</a:t>
            </a:r>
            <a:endParaRPr kumimoji="1" lang="ja-JP" altLang="en-US" sz="1600" dirty="0">
              <a:solidFill>
                <a:srgbClr val="942825"/>
              </a:solidFill>
              <a:latin typeface="+mn-ea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CF294E24-FFC3-4533-9AC2-DF54E1E64BD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7" t="3" b="-2"/>
          <a:stretch/>
        </p:blipFill>
        <p:spPr>
          <a:xfrm>
            <a:off x="2146270" y="4812384"/>
            <a:ext cx="762971" cy="495757"/>
          </a:xfrm>
          <a:prstGeom prst="rect">
            <a:avLst/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D70D3ABF-3D18-44EA-AD02-CD376CF8569C}"/>
              </a:ext>
            </a:extLst>
          </p:cNvPr>
          <p:cNvGrpSpPr/>
          <p:nvPr/>
        </p:nvGrpSpPr>
        <p:grpSpPr>
          <a:xfrm>
            <a:off x="2131201" y="3614097"/>
            <a:ext cx="762971" cy="495757"/>
            <a:chOff x="2917632" y="4964607"/>
            <a:chExt cx="762971" cy="495757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E0687B9A-EC72-4F37-8259-039A63AD95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97" t="3" b="-2"/>
            <a:stretch/>
          </p:blipFill>
          <p:spPr>
            <a:xfrm>
              <a:off x="2917632" y="4964607"/>
              <a:ext cx="762971" cy="495757"/>
            </a:xfrm>
            <a:prstGeom prst="rect">
              <a:avLst/>
            </a:prstGeom>
          </p:spPr>
        </p:pic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B106A54D-8424-4D11-B3EB-228B2E1AA447}"/>
                </a:ext>
              </a:extLst>
            </p:cNvPr>
            <p:cNvSpPr/>
            <p:nvPr/>
          </p:nvSpPr>
          <p:spPr>
            <a:xfrm>
              <a:off x="3189315" y="5212484"/>
              <a:ext cx="480203" cy="20701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41100"/>
              </a:solidFill>
            </a:ln>
          </p:spPr>
          <p:txBody>
            <a:bodyPr wrap="none">
              <a:noAutofit/>
            </a:bodyPr>
            <a:lstStyle/>
            <a:p>
              <a:pPr lvl="0" algn="ctr"/>
              <a:r>
                <a:rPr kumimoji="1" lang="en-US" altLang="ja-JP" sz="800" dirty="0">
                  <a:solidFill>
                    <a:srgbClr val="942825"/>
                  </a:solidFill>
                  <a:latin typeface="+mn-ea"/>
                </a:rPr>
                <a:t>BEMS</a:t>
              </a:r>
              <a:endParaRPr kumimoji="1" lang="ja-JP" altLang="en-US" sz="800" dirty="0">
                <a:solidFill>
                  <a:srgbClr val="942825"/>
                </a:solidFill>
                <a:latin typeface="+mn-ea"/>
              </a:endParaRPr>
            </a:p>
          </p:txBody>
        </p:sp>
      </p:grp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B217E905-C885-4027-A46E-01EDDB9CAFD8}"/>
              </a:ext>
            </a:extLst>
          </p:cNvPr>
          <p:cNvSpPr/>
          <p:nvPr/>
        </p:nvSpPr>
        <p:spPr>
          <a:xfrm>
            <a:off x="1855819" y="5236113"/>
            <a:ext cx="147299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1050" dirty="0">
                <a:solidFill>
                  <a:srgbClr val="942825"/>
                </a:solidFill>
                <a:latin typeface="+mn-ea"/>
              </a:rPr>
              <a:t>自宅環境センサー</a:t>
            </a:r>
            <a:endParaRPr kumimoji="1" lang="en-US" altLang="ja-JP" sz="1050" dirty="0">
              <a:solidFill>
                <a:srgbClr val="942825"/>
              </a:solidFill>
              <a:latin typeface="+mn-ea"/>
            </a:endParaRPr>
          </a:p>
          <a:p>
            <a:pPr lvl="0" algn="ctr"/>
            <a:r>
              <a:rPr kumimoji="1" lang="ja-JP" altLang="en-US" sz="1050" dirty="0">
                <a:solidFill>
                  <a:srgbClr val="942825"/>
                </a:solidFill>
                <a:latin typeface="+mn-ea"/>
              </a:rPr>
              <a:t>（寝室）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EEBBF57-0BEB-4D9F-BFAE-B97617AA8DE5}"/>
              </a:ext>
            </a:extLst>
          </p:cNvPr>
          <p:cNvSpPr/>
          <p:nvPr/>
        </p:nvSpPr>
        <p:spPr>
          <a:xfrm>
            <a:off x="2006599" y="4080708"/>
            <a:ext cx="105830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1" lang="ja-JP" altLang="en-US" sz="1050">
                <a:solidFill>
                  <a:srgbClr val="942825"/>
                </a:solidFill>
                <a:latin typeface="+mn-ea"/>
              </a:rPr>
              <a:t>オフィス</a:t>
            </a:r>
            <a:r>
              <a:rPr kumimoji="1" lang="en-US" altLang="ja-JP" sz="1050" dirty="0">
                <a:solidFill>
                  <a:srgbClr val="942825"/>
                </a:solidFill>
                <a:latin typeface="+mn-ea"/>
              </a:rPr>
              <a:t>/</a:t>
            </a:r>
            <a:r>
              <a:rPr kumimoji="1" lang="ja-JP" altLang="en-US" sz="1050">
                <a:solidFill>
                  <a:srgbClr val="942825"/>
                </a:solidFill>
                <a:latin typeface="+mn-ea"/>
              </a:rPr>
              <a:t>工場</a:t>
            </a:r>
            <a:endParaRPr kumimoji="1" lang="en-US" altLang="ja-JP" sz="1050" dirty="0">
              <a:solidFill>
                <a:srgbClr val="942825"/>
              </a:solidFill>
              <a:latin typeface="+mn-ea"/>
            </a:endParaRPr>
          </a:p>
          <a:p>
            <a:pPr lvl="0" algn="ctr"/>
            <a:r>
              <a:rPr kumimoji="1" lang="ja-JP" altLang="en-US" sz="1050">
                <a:solidFill>
                  <a:srgbClr val="942825"/>
                </a:solidFill>
                <a:latin typeface="+mn-ea"/>
              </a:rPr>
              <a:t>環境センサー</a:t>
            </a:r>
            <a:endParaRPr kumimoji="1" lang="ja-JP" altLang="en-US" sz="1050" dirty="0">
              <a:solidFill>
                <a:srgbClr val="942825"/>
              </a:solidFill>
              <a:latin typeface="+mn-ea"/>
            </a:endParaRPr>
          </a:p>
        </p:txBody>
      </p:sp>
      <p:pic>
        <p:nvPicPr>
          <p:cNvPr id="38" name="グラフィックス 37" descr="データベース">
            <a:extLst>
              <a:ext uri="{FF2B5EF4-FFF2-40B4-BE49-F238E27FC236}">
                <a16:creationId xmlns:a16="http://schemas.microsoft.com/office/drawing/2014/main" id="{3687FD42-C8AF-422C-B110-1BD15BBE46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76033" y="2467260"/>
            <a:ext cx="698286" cy="543726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A7B5745-F655-4A7C-A7BB-BFA91CD25868}"/>
              </a:ext>
            </a:extLst>
          </p:cNvPr>
          <p:cNvSpPr/>
          <p:nvPr/>
        </p:nvSpPr>
        <p:spPr>
          <a:xfrm>
            <a:off x="4559975" y="3686201"/>
            <a:ext cx="7142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900" dirty="0">
                <a:solidFill>
                  <a:srgbClr val="942825"/>
                </a:solidFill>
                <a:latin typeface="+mn-ea"/>
              </a:rPr>
              <a:t>オフィス</a:t>
            </a:r>
            <a:endParaRPr kumimoji="1" lang="en-US" altLang="ja-JP" sz="900" dirty="0">
              <a:solidFill>
                <a:srgbClr val="942825"/>
              </a:solidFill>
              <a:latin typeface="+mn-ea"/>
            </a:endParaRPr>
          </a:p>
          <a:p>
            <a:pPr lvl="0" algn="ctr"/>
            <a:r>
              <a:rPr kumimoji="1" lang="ja-JP" altLang="en-US" sz="900" dirty="0">
                <a:solidFill>
                  <a:srgbClr val="942825"/>
                </a:solidFill>
                <a:latin typeface="+mn-ea"/>
              </a:rPr>
              <a:t>温度</a:t>
            </a:r>
            <a:r>
              <a:rPr kumimoji="1" lang="en-US" altLang="ja-JP" sz="900" dirty="0">
                <a:solidFill>
                  <a:srgbClr val="942825"/>
                </a:solidFill>
                <a:latin typeface="+mn-ea"/>
              </a:rPr>
              <a:t>/</a:t>
            </a:r>
            <a:r>
              <a:rPr kumimoji="1" lang="ja-JP" altLang="en-US" sz="900" dirty="0">
                <a:solidFill>
                  <a:srgbClr val="942825"/>
                </a:solidFill>
                <a:latin typeface="+mn-ea"/>
              </a:rPr>
              <a:t>湿度</a:t>
            </a:r>
            <a:endParaRPr kumimoji="1" lang="en-US" altLang="ja-JP" sz="900" dirty="0">
              <a:solidFill>
                <a:srgbClr val="942825"/>
              </a:solidFill>
              <a:latin typeface="+mn-ea"/>
            </a:endParaRPr>
          </a:p>
          <a:p>
            <a:pPr lvl="0" algn="ctr"/>
            <a:r>
              <a:rPr kumimoji="1" lang="ja-JP" altLang="en-US" sz="900" dirty="0">
                <a:solidFill>
                  <a:srgbClr val="942825"/>
                </a:solidFill>
                <a:latin typeface="+mn-ea"/>
              </a:rPr>
              <a:t>データ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8020DCA0-55F5-44DA-8BA5-A81CB413F0E9}"/>
              </a:ext>
            </a:extLst>
          </p:cNvPr>
          <p:cNvSpPr/>
          <p:nvPr/>
        </p:nvSpPr>
        <p:spPr>
          <a:xfrm>
            <a:off x="4574724" y="2306417"/>
            <a:ext cx="13154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900" dirty="0">
                <a:solidFill>
                  <a:srgbClr val="942825"/>
                </a:solidFill>
                <a:latin typeface="+mn-ea"/>
              </a:rPr>
              <a:t>勤怠データ</a:t>
            </a:r>
          </a:p>
        </p:txBody>
      </p:sp>
      <p:pic>
        <p:nvPicPr>
          <p:cNvPr id="41" name="グラフィックス 40" descr="データベース">
            <a:extLst>
              <a:ext uri="{FF2B5EF4-FFF2-40B4-BE49-F238E27FC236}">
                <a16:creationId xmlns:a16="http://schemas.microsoft.com/office/drawing/2014/main" id="{BE1DBD71-6AA1-416D-BA62-E75F89321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56703" y="4102426"/>
            <a:ext cx="698286" cy="543726"/>
          </a:xfrm>
          <a:prstGeom prst="rect">
            <a:avLst/>
          </a:prstGeom>
        </p:spPr>
      </p:pic>
      <p:pic>
        <p:nvPicPr>
          <p:cNvPr id="42" name="グラフィックス 41" descr="データベース">
            <a:extLst>
              <a:ext uri="{FF2B5EF4-FFF2-40B4-BE49-F238E27FC236}">
                <a16:creationId xmlns:a16="http://schemas.microsoft.com/office/drawing/2014/main" id="{32447919-4215-4339-A355-F7D2F54177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0101" y="4103193"/>
            <a:ext cx="698286" cy="543726"/>
          </a:xfrm>
          <a:prstGeom prst="rect">
            <a:avLst/>
          </a:prstGeom>
        </p:spPr>
      </p:pic>
      <p:pic>
        <p:nvPicPr>
          <p:cNvPr id="43" name="グラフィックス 42" descr="男性">
            <a:extLst>
              <a:ext uri="{FF2B5EF4-FFF2-40B4-BE49-F238E27FC236}">
                <a16:creationId xmlns:a16="http://schemas.microsoft.com/office/drawing/2014/main" id="{B61FB9B6-B57A-4DBC-8659-C78E94B0D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689" y="5023968"/>
            <a:ext cx="531226" cy="531226"/>
          </a:xfrm>
          <a:prstGeom prst="rect">
            <a:avLst/>
          </a:prstGeom>
        </p:spPr>
      </p:pic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AE2D3E21-933E-45D2-BBED-4BC105BBDFE0}"/>
              </a:ext>
            </a:extLst>
          </p:cNvPr>
          <p:cNvSpPr/>
          <p:nvPr/>
        </p:nvSpPr>
        <p:spPr>
          <a:xfrm>
            <a:off x="1053737" y="4792246"/>
            <a:ext cx="6565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1200">
                <a:solidFill>
                  <a:srgbClr val="942825"/>
                </a:solidFill>
                <a:latin typeface="+mn-ea"/>
              </a:rPr>
              <a:t>社員</a:t>
            </a:r>
            <a:endParaRPr kumimoji="1" lang="ja-JP" altLang="en-US" sz="1200" dirty="0">
              <a:solidFill>
                <a:srgbClr val="942825"/>
              </a:solidFill>
              <a:latin typeface="+mn-ea"/>
            </a:endParaRP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76D886B5-0315-47A6-81DB-AA6D43025EC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672025" y="5268438"/>
            <a:ext cx="354447" cy="354447"/>
          </a:xfrm>
          <a:prstGeom prst="rect">
            <a:avLst/>
          </a:prstGeom>
        </p:spPr>
      </p:pic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7F77EE81-EB9A-4F46-B717-33F6C6624F24}"/>
              </a:ext>
            </a:extLst>
          </p:cNvPr>
          <p:cNvSpPr/>
          <p:nvPr/>
        </p:nvSpPr>
        <p:spPr>
          <a:xfrm>
            <a:off x="2240873" y="1379628"/>
            <a:ext cx="892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Wearable</a:t>
            </a:r>
          </a:p>
          <a:p>
            <a:pPr algn="ctr"/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device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40B3DF4-32C3-4873-A8F9-38C702DFC6F7}"/>
              </a:ext>
            </a:extLst>
          </p:cNvPr>
          <p:cNvSpPr/>
          <p:nvPr/>
        </p:nvSpPr>
        <p:spPr>
          <a:xfrm>
            <a:off x="1551971" y="5584223"/>
            <a:ext cx="5945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1050">
                <a:solidFill>
                  <a:srgbClr val="942825"/>
                </a:solidFill>
                <a:latin typeface="+mn-ea"/>
              </a:rPr>
              <a:t>睡眠</a:t>
            </a:r>
            <a:endParaRPr kumimoji="1" lang="ja-JP" altLang="en-US" sz="1050" dirty="0">
              <a:solidFill>
                <a:srgbClr val="942825"/>
              </a:solidFill>
              <a:latin typeface="+mn-ea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7771921D-D190-4ABA-8CF8-660713F41CE6}"/>
              </a:ext>
            </a:extLst>
          </p:cNvPr>
          <p:cNvSpPr/>
          <p:nvPr/>
        </p:nvSpPr>
        <p:spPr>
          <a:xfrm>
            <a:off x="2383477" y="1971990"/>
            <a:ext cx="5945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1050">
                <a:solidFill>
                  <a:srgbClr val="942825"/>
                </a:solidFill>
                <a:latin typeface="+mn-ea"/>
              </a:rPr>
              <a:t>活動量</a:t>
            </a:r>
            <a:endParaRPr kumimoji="1" lang="ja-JP" altLang="en-US" sz="1050" dirty="0">
              <a:solidFill>
                <a:srgbClr val="942825"/>
              </a:solidFill>
              <a:latin typeface="+mn-ea"/>
            </a:endParaRPr>
          </a:p>
        </p:txBody>
      </p:sp>
      <p:sp>
        <p:nvSpPr>
          <p:cNvPr id="49" name="四角形: 角を丸くする 28">
            <a:extLst>
              <a:ext uri="{FF2B5EF4-FFF2-40B4-BE49-F238E27FC236}">
                <a16:creationId xmlns:a16="http://schemas.microsoft.com/office/drawing/2014/main" id="{E11B6DD2-BEE3-435E-8E8C-73B436B4DCF9}"/>
              </a:ext>
            </a:extLst>
          </p:cNvPr>
          <p:cNvSpPr/>
          <p:nvPr/>
        </p:nvSpPr>
        <p:spPr>
          <a:xfrm>
            <a:off x="2224195" y="3222237"/>
            <a:ext cx="680686" cy="383845"/>
          </a:xfrm>
          <a:prstGeom prst="roundRect">
            <a:avLst>
              <a:gd name="adj" fmla="val 0"/>
            </a:avLst>
          </a:prstGeom>
          <a:solidFill>
            <a:srgbClr val="C0504D"/>
          </a:solidFill>
          <a:ln w="28575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100">
                <a:solidFill>
                  <a:schemeClr val="bg1"/>
                </a:solidFill>
                <a:latin typeface="+mn-ea"/>
              </a:rPr>
              <a:t>勤怠</a:t>
            </a:r>
            <a:endParaRPr kumimoji="1" lang="en-US" altLang="ja-JP" sz="11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kumimoji="1" lang="ja-JP" altLang="en-US" sz="1100">
                <a:solidFill>
                  <a:schemeClr val="bg1"/>
                </a:solidFill>
                <a:latin typeface="+mn-ea"/>
              </a:rPr>
              <a:t>システム</a:t>
            </a:r>
            <a:endParaRPr kumimoji="1" lang="ja-JP" altLang="en-US" sz="11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50" name="カギ線コネクタ 78">
            <a:extLst>
              <a:ext uri="{FF2B5EF4-FFF2-40B4-BE49-F238E27FC236}">
                <a16:creationId xmlns:a16="http://schemas.microsoft.com/office/drawing/2014/main" id="{90E83D9E-41F8-49A8-91C6-C2E1105098B6}"/>
              </a:ext>
            </a:extLst>
          </p:cNvPr>
          <p:cNvCxnSpPr>
            <a:cxnSpLocks/>
            <a:stCxn id="49" idx="3"/>
            <a:endCxn id="38" idx="1"/>
          </p:cNvCxnSpPr>
          <p:nvPr/>
        </p:nvCxnSpPr>
        <p:spPr>
          <a:xfrm flipV="1">
            <a:off x="2904881" y="2739123"/>
            <a:ext cx="1971152" cy="675037"/>
          </a:xfrm>
          <a:prstGeom prst="bentConnector3">
            <a:avLst>
              <a:gd name="adj1" fmla="val 22940"/>
            </a:avLst>
          </a:prstGeom>
          <a:ln w="12700">
            <a:solidFill>
              <a:srgbClr val="9411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1DFE1328-BE95-47F7-9109-A4523BF1BAB9}"/>
              </a:ext>
            </a:extLst>
          </p:cNvPr>
          <p:cNvSpPr/>
          <p:nvPr/>
        </p:nvSpPr>
        <p:spPr>
          <a:xfrm>
            <a:off x="5200100" y="3684118"/>
            <a:ext cx="7142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900">
                <a:solidFill>
                  <a:srgbClr val="942825"/>
                </a:solidFill>
                <a:latin typeface="+mn-ea"/>
              </a:rPr>
              <a:t>寝室</a:t>
            </a:r>
            <a:endParaRPr kumimoji="1" lang="en-US" altLang="ja-JP" sz="900" dirty="0">
              <a:solidFill>
                <a:srgbClr val="942825"/>
              </a:solidFill>
              <a:latin typeface="+mn-ea"/>
            </a:endParaRPr>
          </a:p>
          <a:p>
            <a:pPr lvl="0" algn="ctr"/>
            <a:r>
              <a:rPr kumimoji="1" lang="ja-JP" altLang="en-US" sz="900">
                <a:solidFill>
                  <a:srgbClr val="942825"/>
                </a:solidFill>
                <a:latin typeface="+mn-ea"/>
              </a:rPr>
              <a:t>温度</a:t>
            </a:r>
            <a:r>
              <a:rPr kumimoji="1" lang="en-US" altLang="ja-JP" sz="900" dirty="0">
                <a:solidFill>
                  <a:srgbClr val="942825"/>
                </a:solidFill>
                <a:latin typeface="+mn-ea"/>
              </a:rPr>
              <a:t>/</a:t>
            </a:r>
            <a:r>
              <a:rPr kumimoji="1" lang="ja-JP" altLang="en-US" sz="900">
                <a:solidFill>
                  <a:srgbClr val="942825"/>
                </a:solidFill>
                <a:latin typeface="+mn-ea"/>
              </a:rPr>
              <a:t>湿度</a:t>
            </a:r>
            <a:endParaRPr kumimoji="1" lang="en-US" altLang="ja-JP" sz="900" dirty="0">
              <a:solidFill>
                <a:srgbClr val="942825"/>
              </a:solidFill>
              <a:latin typeface="+mn-ea"/>
            </a:endParaRPr>
          </a:p>
          <a:p>
            <a:pPr lvl="0" algn="ctr"/>
            <a:r>
              <a:rPr kumimoji="1" lang="ja-JP" altLang="en-US" sz="900">
                <a:solidFill>
                  <a:srgbClr val="942825"/>
                </a:solidFill>
                <a:latin typeface="+mn-ea"/>
              </a:rPr>
              <a:t>データ</a:t>
            </a:r>
            <a:endParaRPr kumimoji="1" lang="ja-JP" altLang="en-US" sz="900" dirty="0">
              <a:solidFill>
                <a:srgbClr val="942825"/>
              </a:solidFill>
              <a:latin typeface="+mn-ea"/>
            </a:endParaRPr>
          </a:p>
        </p:txBody>
      </p:sp>
      <p:cxnSp>
        <p:nvCxnSpPr>
          <p:cNvPr id="52" name="カギ線コネクタ 81">
            <a:extLst>
              <a:ext uri="{FF2B5EF4-FFF2-40B4-BE49-F238E27FC236}">
                <a16:creationId xmlns:a16="http://schemas.microsoft.com/office/drawing/2014/main" id="{90041C43-0721-45D8-BF03-74D4B442CB26}"/>
              </a:ext>
            </a:extLst>
          </p:cNvPr>
          <p:cNvCxnSpPr>
            <a:cxnSpLocks/>
            <a:stCxn id="35" idx="3"/>
            <a:endCxn id="62" idx="1"/>
          </p:cNvCxnSpPr>
          <p:nvPr/>
        </p:nvCxnSpPr>
        <p:spPr>
          <a:xfrm>
            <a:off x="2883087" y="3965480"/>
            <a:ext cx="1680356" cy="288229"/>
          </a:xfrm>
          <a:prstGeom prst="bentConnector3">
            <a:avLst>
              <a:gd name="adj1" fmla="val 50000"/>
            </a:avLst>
          </a:prstGeom>
          <a:ln w="12700">
            <a:solidFill>
              <a:srgbClr val="9411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カギ線コネクタ 86">
            <a:extLst>
              <a:ext uri="{FF2B5EF4-FFF2-40B4-BE49-F238E27FC236}">
                <a16:creationId xmlns:a16="http://schemas.microsoft.com/office/drawing/2014/main" id="{779D23EE-D796-4A1E-8F81-02E4DC069BEA}"/>
              </a:ext>
            </a:extLst>
          </p:cNvPr>
          <p:cNvCxnSpPr>
            <a:cxnSpLocks/>
            <a:stCxn id="65" idx="3"/>
            <a:endCxn id="62" idx="1"/>
          </p:cNvCxnSpPr>
          <p:nvPr/>
        </p:nvCxnSpPr>
        <p:spPr>
          <a:xfrm flipV="1">
            <a:off x="2883508" y="4253709"/>
            <a:ext cx="1679935" cy="909710"/>
          </a:xfrm>
          <a:prstGeom prst="bentConnector3">
            <a:avLst>
              <a:gd name="adj1" fmla="val 50000"/>
            </a:avLst>
          </a:prstGeom>
          <a:ln w="12700">
            <a:solidFill>
              <a:srgbClr val="9411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四角形: 角を丸くする 28">
            <a:extLst>
              <a:ext uri="{FF2B5EF4-FFF2-40B4-BE49-F238E27FC236}">
                <a16:creationId xmlns:a16="http://schemas.microsoft.com/office/drawing/2014/main" id="{25AC506E-9071-48EA-AA3C-D16F3FE3BF43}"/>
              </a:ext>
            </a:extLst>
          </p:cNvPr>
          <p:cNvSpPr/>
          <p:nvPr/>
        </p:nvSpPr>
        <p:spPr>
          <a:xfrm>
            <a:off x="4455782" y="1683602"/>
            <a:ext cx="1580050" cy="3199278"/>
          </a:xfrm>
          <a:prstGeom prst="roundRect">
            <a:avLst>
              <a:gd name="adj" fmla="val 6194"/>
            </a:avLst>
          </a:prstGeom>
          <a:noFill/>
          <a:ln w="12700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942825"/>
              </a:solidFill>
              <a:latin typeface="+mn-ea"/>
            </a:endParaRP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B65D1429-4274-402E-AABF-11D3AA3D1F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0277" y="1697745"/>
            <a:ext cx="326131" cy="326131"/>
          </a:xfrm>
          <a:prstGeom prst="rect">
            <a:avLst/>
          </a:prstGeom>
        </p:spPr>
      </p:pic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5224DB4F-752E-417F-AF7B-72042B8C6844}"/>
              </a:ext>
            </a:extLst>
          </p:cNvPr>
          <p:cNvSpPr/>
          <p:nvPr/>
        </p:nvSpPr>
        <p:spPr>
          <a:xfrm>
            <a:off x="1795902" y="1366808"/>
            <a:ext cx="644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Smart</a:t>
            </a:r>
          </a:p>
          <a:p>
            <a:pPr algn="ctr"/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device</a:t>
            </a: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DF032850-2879-4643-8875-D59C43D8A5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3326" y="4909134"/>
            <a:ext cx="326131" cy="326131"/>
          </a:xfrm>
          <a:prstGeom prst="rect">
            <a:avLst/>
          </a:prstGeom>
        </p:spPr>
      </p:pic>
      <p:cxnSp>
        <p:nvCxnSpPr>
          <p:cNvPr id="58" name="カギ線コネクタ 96">
            <a:extLst>
              <a:ext uri="{FF2B5EF4-FFF2-40B4-BE49-F238E27FC236}">
                <a16:creationId xmlns:a16="http://schemas.microsoft.com/office/drawing/2014/main" id="{9C5735A3-7FB0-408C-8F17-B8BA3CCAB5A5}"/>
              </a:ext>
            </a:extLst>
          </p:cNvPr>
          <p:cNvCxnSpPr>
            <a:cxnSpLocks/>
            <a:stCxn id="54" idx="3"/>
            <a:endCxn id="116" idx="1"/>
          </p:cNvCxnSpPr>
          <p:nvPr/>
        </p:nvCxnSpPr>
        <p:spPr>
          <a:xfrm flipV="1">
            <a:off x="6035832" y="2551564"/>
            <a:ext cx="469744" cy="731677"/>
          </a:xfrm>
          <a:prstGeom prst="bentConnector3">
            <a:avLst>
              <a:gd name="adj1" fmla="val 41889"/>
            </a:avLst>
          </a:prstGeom>
          <a:ln w="12700">
            <a:solidFill>
              <a:srgbClr val="9411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カギ線コネクタ 99">
            <a:extLst>
              <a:ext uri="{FF2B5EF4-FFF2-40B4-BE49-F238E27FC236}">
                <a16:creationId xmlns:a16="http://schemas.microsoft.com/office/drawing/2014/main" id="{D10D5D2A-2BB1-472F-8587-91B476C272AD}"/>
              </a:ext>
            </a:extLst>
          </p:cNvPr>
          <p:cNvCxnSpPr>
            <a:cxnSpLocks/>
            <a:stCxn id="54" idx="2"/>
            <a:endCxn id="17" idx="0"/>
          </p:cNvCxnSpPr>
          <p:nvPr/>
        </p:nvCxnSpPr>
        <p:spPr>
          <a:xfrm rot="16200000" flipH="1">
            <a:off x="5181889" y="4946797"/>
            <a:ext cx="132292" cy="4457"/>
          </a:xfrm>
          <a:prstGeom prst="bentConnector3">
            <a:avLst>
              <a:gd name="adj1" fmla="val 50000"/>
            </a:avLst>
          </a:prstGeom>
          <a:ln w="12700">
            <a:solidFill>
              <a:srgbClr val="9411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B839A57-E8DA-43B4-86FD-3228EC9B0441}"/>
              </a:ext>
            </a:extLst>
          </p:cNvPr>
          <p:cNvSpPr/>
          <p:nvPr/>
        </p:nvSpPr>
        <p:spPr>
          <a:xfrm>
            <a:off x="6784191" y="1690587"/>
            <a:ext cx="913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900" dirty="0">
                <a:solidFill>
                  <a:srgbClr val="942825"/>
                </a:solidFill>
                <a:latin typeface="+mn-ea"/>
              </a:rPr>
              <a:t>リスク細分型</a:t>
            </a:r>
            <a:endParaRPr kumimoji="1" lang="en-US" altLang="ja-JP" sz="900" dirty="0">
              <a:solidFill>
                <a:srgbClr val="942825"/>
              </a:solidFill>
              <a:latin typeface="+mn-ea"/>
            </a:endParaRPr>
          </a:p>
          <a:p>
            <a:pPr lvl="0" algn="ctr"/>
            <a:r>
              <a:rPr kumimoji="1" lang="ja-JP" altLang="en-US" sz="900" dirty="0">
                <a:solidFill>
                  <a:srgbClr val="942825"/>
                </a:solidFill>
                <a:latin typeface="+mn-ea"/>
              </a:rPr>
              <a:t>保険データ</a:t>
            </a:r>
          </a:p>
        </p:txBody>
      </p:sp>
      <p:cxnSp>
        <p:nvCxnSpPr>
          <p:cNvPr id="61" name="カギ線コネクタ 103">
            <a:extLst>
              <a:ext uri="{FF2B5EF4-FFF2-40B4-BE49-F238E27FC236}">
                <a16:creationId xmlns:a16="http://schemas.microsoft.com/office/drawing/2014/main" id="{9A536476-3596-4D2A-9C68-503F0AF3A2A7}"/>
              </a:ext>
            </a:extLst>
          </p:cNvPr>
          <p:cNvCxnSpPr>
            <a:cxnSpLocks/>
            <a:stCxn id="113" idx="2"/>
            <a:endCxn id="18" idx="0"/>
          </p:cNvCxnSpPr>
          <p:nvPr/>
        </p:nvCxnSpPr>
        <p:spPr>
          <a:xfrm rot="16200000" flipH="1">
            <a:off x="6959103" y="2897708"/>
            <a:ext cx="142217" cy="3264"/>
          </a:xfrm>
          <a:prstGeom prst="bentConnector3">
            <a:avLst>
              <a:gd name="adj1" fmla="val 50000"/>
            </a:avLst>
          </a:prstGeom>
          <a:ln w="12700">
            <a:solidFill>
              <a:srgbClr val="9411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四角形: 角を丸くする 28">
            <a:extLst>
              <a:ext uri="{FF2B5EF4-FFF2-40B4-BE49-F238E27FC236}">
                <a16:creationId xmlns:a16="http://schemas.microsoft.com/office/drawing/2014/main" id="{DF24C73D-6836-48BD-945D-36ABCFF968B2}"/>
              </a:ext>
            </a:extLst>
          </p:cNvPr>
          <p:cNvSpPr/>
          <p:nvPr/>
        </p:nvSpPr>
        <p:spPr>
          <a:xfrm>
            <a:off x="4563443" y="3706938"/>
            <a:ext cx="1373121" cy="1093542"/>
          </a:xfrm>
          <a:prstGeom prst="roundRect">
            <a:avLst>
              <a:gd name="adj" fmla="val 8605"/>
            </a:avLst>
          </a:prstGeom>
          <a:noFill/>
          <a:ln w="12700">
            <a:solidFill>
              <a:srgbClr val="942825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942825"/>
              </a:solidFill>
              <a:latin typeface="+mn-ea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8E213E0B-C3E9-43E2-9F29-D0DD81FDC9AB}"/>
              </a:ext>
            </a:extLst>
          </p:cNvPr>
          <p:cNvSpPr/>
          <p:nvPr/>
        </p:nvSpPr>
        <p:spPr>
          <a:xfrm>
            <a:off x="4501877" y="2982563"/>
            <a:ext cx="14730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900" dirty="0">
                <a:solidFill>
                  <a:srgbClr val="942825"/>
                </a:solidFill>
                <a:latin typeface="+mn-ea"/>
              </a:rPr>
              <a:t>定期健康診断データ</a:t>
            </a:r>
          </a:p>
        </p:txBody>
      </p:sp>
      <p:pic>
        <p:nvPicPr>
          <p:cNvPr id="64" name="グラフィックス 63" descr="データベース">
            <a:extLst>
              <a:ext uri="{FF2B5EF4-FFF2-40B4-BE49-F238E27FC236}">
                <a16:creationId xmlns:a16="http://schemas.microsoft.com/office/drawing/2014/main" id="{7EAC51DF-22DE-495F-947F-EEABDB9B3B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76033" y="3142444"/>
            <a:ext cx="698286" cy="543726"/>
          </a:xfrm>
          <a:prstGeom prst="rect">
            <a:avLst/>
          </a:prstGeom>
        </p:spPr>
      </p:pic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EA6E73B-8D42-447F-B027-5CB2766C4306}"/>
              </a:ext>
            </a:extLst>
          </p:cNvPr>
          <p:cNvSpPr/>
          <p:nvPr/>
        </p:nvSpPr>
        <p:spPr>
          <a:xfrm>
            <a:off x="2403305" y="5059913"/>
            <a:ext cx="480203" cy="207011"/>
          </a:xfrm>
          <a:prstGeom prst="rect">
            <a:avLst/>
          </a:prstGeom>
          <a:solidFill>
            <a:schemeClr val="bg1"/>
          </a:solidFill>
          <a:ln>
            <a:solidFill>
              <a:srgbClr val="941100"/>
            </a:solidFill>
          </a:ln>
        </p:spPr>
        <p:txBody>
          <a:bodyPr wrap="none">
            <a:noAutofit/>
          </a:bodyPr>
          <a:lstStyle/>
          <a:p>
            <a:pPr lvl="0" algn="ctr"/>
            <a:r>
              <a:rPr kumimoji="1" lang="en-US" altLang="ja-JP" sz="800" dirty="0">
                <a:solidFill>
                  <a:srgbClr val="942825"/>
                </a:solidFill>
                <a:latin typeface="+mn-ea"/>
              </a:rPr>
              <a:t>HEMS</a:t>
            </a:r>
            <a:endParaRPr kumimoji="1" lang="ja-JP" altLang="en-US" sz="800" dirty="0">
              <a:solidFill>
                <a:srgbClr val="942825"/>
              </a:solidFill>
              <a:latin typeface="+mn-ea"/>
            </a:endParaRPr>
          </a:p>
        </p:txBody>
      </p:sp>
      <p:sp>
        <p:nvSpPr>
          <p:cNvPr id="66" name="四角形: 角を丸くする 28">
            <a:extLst>
              <a:ext uri="{FF2B5EF4-FFF2-40B4-BE49-F238E27FC236}">
                <a16:creationId xmlns:a16="http://schemas.microsoft.com/office/drawing/2014/main" id="{A64298CC-9641-4E66-9C2A-A0C94F87B79E}"/>
              </a:ext>
            </a:extLst>
          </p:cNvPr>
          <p:cNvSpPr/>
          <p:nvPr/>
        </p:nvSpPr>
        <p:spPr>
          <a:xfrm>
            <a:off x="3448344" y="2832952"/>
            <a:ext cx="821193" cy="862500"/>
          </a:xfrm>
          <a:prstGeom prst="roundRect">
            <a:avLst>
              <a:gd name="adj" fmla="val 625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942825"/>
              </a:solidFill>
              <a:latin typeface="+mn-ea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839C4E03-6E7B-4981-8D67-4D5379E6AAAB}"/>
              </a:ext>
            </a:extLst>
          </p:cNvPr>
          <p:cNvSpPr/>
          <p:nvPr/>
        </p:nvSpPr>
        <p:spPr>
          <a:xfrm>
            <a:off x="3487084" y="2848010"/>
            <a:ext cx="786280" cy="44554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/>
            <a:r>
              <a:rPr kumimoji="1" lang="ja-JP" altLang="en-US" sz="1000" dirty="0">
                <a:solidFill>
                  <a:srgbClr val="942825"/>
                </a:solidFill>
                <a:latin typeface="+mn-ea"/>
              </a:rPr>
              <a:t>健康保険組合</a:t>
            </a:r>
          </a:p>
        </p:txBody>
      </p:sp>
      <p:pic>
        <p:nvPicPr>
          <p:cNvPr id="68" name="グラフィックス 67" descr="データベース">
            <a:extLst>
              <a:ext uri="{FF2B5EF4-FFF2-40B4-BE49-F238E27FC236}">
                <a16:creationId xmlns:a16="http://schemas.microsoft.com/office/drawing/2014/main" id="{CB2B3971-7928-407B-815B-F8F49E7D8E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634152" y="3225895"/>
            <a:ext cx="486743" cy="379006"/>
          </a:xfrm>
          <a:prstGeom prst="rect">
            <a:avLst/>
          </a:prstGeom>
        </p:spPr>
      </p:pic>
      <p:cxnSp>
        <p:nvCxnSpPr>
          <p:cNvPr id="69" name="カギ線コネクタ 134">
            <a:extLst>
              <a:ext uri="{FF2B5EF4-FFF2-40B4-BE49-F238E27FC236}">
                <a16:creationId xmlns:a16="http://schemas.microsoft.com/office/drawing/2014/main" id="{CE8B2385-8D35-44EA-BE95-730F6470B208}"/>
              </a:ext>
            </a:extLst>
          </p:cNvPr>
          <p:cNvCxnSpPr>
            <a:cxnSpLocks/>
            <a:stCxn id="68" idx="3"/>
            <a:endCxn id="64" idx="1"/>
          </p:cNvCxnSpPr>
          <p:nvPr/>
        </p:nvCxnSpPr>
        <p:spPr>
          <a:xfrm flipV="1">
            <a:off x="4120895" y="3414307"/>
            <a:ext cx="755138" cy="1091"/>
          </a:xfrm>
          <a:prstGeom prst="bentConnector3">
            <a:avLst>
              <a:gd name="adj1" fmla="val 50000"/>
            </a:avLst>
          </a:prstGeom>
          <a:ln w="12700">
            <a:solidFill>
              <a:srgbClr val="9411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図 69">
            <a:extLst>
              <a:ext uri="{FF2B5EF4-FFF2-40B4-BE49-F238E27FC236}">
                <a16:creationId xmlns:a16="http://schemas.microsoft.com/office/drawing/2014/main" id="{F0AB6801-171B-4EDD-A3F0-CB0051556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540" y="5510023"/>
            <a:ext cx="491429" cy="491429"/>
          </a:xfrm>
          <a:prstGeom prst="rect">
            <a:avLst/>
          </a:prstGeom>
        </p:spPr>
      </p:pic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770C83FD-E642-4B96-9735-B3A9BA5B7A3D}"/>
              </a:ext>
            </a:extLst>
          </p:cNvPr>
          <p:cNvSpPr/>
          <p:nvPr/>
        </p:nvSpPr>
        <p:spPr>
          <a:xfrm>
            <a:off x="975454" y="5908963"/>
            <a:ext cx="99292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pitchFamily="2" charset="2"/>
              <a:buChar char="l"/>
            </a:pPr>
            <a:r>
              <a:rPr kumimoji="1" lang="ja-JP" altLang="en-US" sz="1050">
                <a:solidFill>
                  <a:srgbClr val="942825"/>
                </a:solidFill>
                <a:latin typeface="+mn-ea"/>
              </a:rPr>
              <a:t>健康管理</a:t>
            </a:r>
            <a:endParaRPr kumimoji="1" lang="ja-JP" altLang="en-US" sz="1050" dirty="0">
              <a:solidFill>
                <a:srgbClr val="942825"/>
              </a:solidFill>
              <a:latin typeface="+mn-ea"/>
            </a:endParaRPr>
          </a:p>
        </p:txBody>
      </p:sp>
      <p:cxnSp>
        <p:nvCxnSpPr>
          <p:cNvPr id="72" name="カギ線コネクタ 143">
            <a:extLst>
              <a:ext uri="{FF2B5EF4-FFF2-40B4-BE49-F238E27FC236}">
                <a16:creationId xmlns:a16="http://schemas.microsoft.com/office/drawing/2014/main" id="{DF9D70E0-98C2-4E26-BF87-3A326CA875AA}"/>
              </a:ext>
            </a:extLst>
          </p:cNvPr>
          <p:cNvCxnSpPr>
            <a:cxnSpLocks/>
            <a:stCxn id="19" idx="2"/>
            <a:endCxn id="26" idx="1"/>
          </p:cNvCxnSpPr>
          <p:nvPr/>
        </p:nvCxnSpPr>
        <p:spPr>
          <a:xfrm rot="5400000" flipH="1">
            <a:off x="2396674" y="2847117"/>
            <a:ext cx="1768576" cy="3954243"/>
          </a:xfrm>
          <a:prstGeom prst="bentConnector4">
            <a:avLst>
              <a:gd name="adj1" fmla="val -41470"/>
              <a:gd name="adj2" fmla="val 109394"/>
            </a:avLst>
          </a:prstGeom>
          <a:ln w="127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カギ線コネクタ 147">
            <a:extLst>
              <a:ext uri="{FF2B5EF4-FFF2-40B4-BE49-F238E27FC236}">
                <a16:creationId xmlns:a16="http://schemas.microsoft.com/office/drawing/2014/main" id="{063F9A3F-3963-45B6-A39A-823223293F20}"/>
              </a:ext>
            </a:extLst>
          </p:cNvPr>
          <p:cNvCxnSpPr>
            <a:cxnSpLocks/>
            <a:stCxn id="19" idx="2"/>
            <a:endCxn id="70" idx="1"/>
          </p:cNvCxnSpPr>
          <p:nvPr/>
        </p:nvCxnSpPr>
        <p:spPr>
          <a:xfrm rot="5400000">
            <a:off x="3179706" y="3677361"/>
            <a:ext cx="47212" cy="4109543"/>
          </a:xfrm>
          <a:prstGeom prst="bentConnector4">
            <a:avLst>
              <a:gd name="adj1" fmla="val 1568675"/>
              <a:gd name="adj2" fmla="val 105563"/>
            </a:avLst>
          </a:prstGeom>
          <a:ln w="127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8CA9DDD7-4C5B-4BB1-A390-D5C378FAFFB0}"/>
              </a:ext>
            </a:extLst>
          </p:cNvPr>
          <p:cNvSpPr/>
          <p:nvPr/>
        </p:nvSpPr>
        <p:spPr>
          <a:xfrm>
            <a:off x="1946625" y="5610141"/>
            <a:ext cx="11720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pitchFamily="2" charset="2"/>
              <a:buChar char="l"/>
            </a:pPr>
            <a:r>
              <a:rPr kumimoji="1" lang="ja-JP" altLang="en-US" sz="1050" dirty="0">
                <a:solidFill>
                  <a:srgbClr val="942825"/>
                </a:solidFill>
                <a:latin typeface="+mn-ea"/>
              </a:rPr>
              <a:t>最適保険検討</a:t>
            </a:r>
            <a:endParaRPr kumimoji="1" lang="en-US" altLang="ja-JP" sz="1050" dirty="0">
              <a:solidFill>
                <a:srgbClr val="942825"/>
              </a:solidFill>
              <a:latin typeface="+mn-ea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D80B2B78-AC1A-45C5-AF7C-60C204914052}"/>
              </a:ext>
            </a:extLst>
          </p:cNvPr>
          <p:cNvSpPr/>
          <p:nvPr/>
        </p:nvSpPr>
        <p:spPr>
          <a:xfrm>
            <a:off x="1946625" y="5778447"/>
            <a:ext cx="8963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>
              <a:buFont typeface="Wingdings" pitchFamily="2" charset="2"/>
              <a:buChar char="l"/>
            </a:pPr>
            <a:r>
              <a:rPr kumimoji="1" lang="ja-JP" altLang="en-US" sz="1050">
                <a:solidFill>
                  <a:srgbClr val="942825"/>
                </a:solidFill>
                <a:latin typeface="+mn-ea"/>
              </a:rPr>
              <a:t>保険申込</a:t>
            </a:r>
            <a:endParaRPr kumimoji="1" lang="ja-JP" altLang="en-US" sz="1050" dirty="0">
              <a:solidFill>
                <a:srgbClr val="942825"/>
              </a:solidFill>
              <a:latin typeface="+mn-ea"/>
            </a:endParaRPr>
          </a:p>
        </p:txBody>
      </p:sp>
      <p:cxnSp>
        <p:nvCxnSpPr>
          <p:cNvPr id="76" name="カギ線コネクタ 166">
            <a:extLst>
              <a:ext uri="{FF2B5EF4-FFF2-40B4-BE49-F238E27FC236}">
                <a16:creationId xmlns:a16="http://schemas.microsoft.com/office/drawing/2014/main" id="{12F64472-D291-46BD-99B1-5CCED0AE6F13}"/>
              </a:ext>
            </a:extLst>
          </p:cNvPr>
          <p:cNvCxnSpPr>
            <a:cxnSpLocks/>
            <a:stCxn id="20" idx="2"/>
          </p:cNvCxnSpPr>
          <p:nvPr/>
        </p:nvCxnSpPr>
        <p:spPr>
          <a:xfrm rot="5400000">
            <a:off x="4179738" y="2886522"/>
            <a:ext cx="1737792" cy="3988559"/>
          </a:xfrm>
          <a:prstGeom prst="bentConnector2">
            <a:avLst/>
          </a:prstGeom>
          <a:ln w="12700">
            <a:solidFill>
              <a:srgbClr val="0070C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カギ線コネクタ 170">
            <a:extLst>
              <a:ext uri="{FF2B5EF4-FFF2-40B4-BE49-F238E27FC236}">
                <a16:creationId xmlns:a16="http://schemas.microsoft.com/office/drawing/2014/main" id="{644FC1C3-40C2-4256-AF64-8AD818E9755D}"/>
              </a:ext>
            </a:extLst>
          </p:cNvPr>
          <p:cNvCxnSpPr>
            <a:cxnSpLocks/>
          </p:cNvCxnSpPr>
          <p:nvPr/>
        </p:nvCxnSpPr>
        <p:spPr>
          <a:xfrm flipV="1">
            <a:off x="2787441" y="3926469"/>
            <a:ext cx="7100656" cy="1995563"/>
          </a:xfrm>
          <a:prstGeom prst="bentConnector3">
            <a:avLst>
              <a:gd name="adj1" fmla="val 72952"/>
            </a:avLst>
          </a:prstGeom>
          <a:ln w="12700">
            <a:solidFill>
              <a:srgbClr val="0070C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F8EE573D-0792-4AEF-A3CF-90743DDAF0EE}"/>
              </a:ext>
            </a:extLst>
          </p:cNvPr>
          <p:cNvSpPr/>
          <p:nvPr/>
        </p:nvSpPr>
        <p:spPr>
          <a:xfrm>
            <a:off x="4582611" y="4575847"/>
            <a:ext cx="13131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1" lang="en-US" altLang="ja-JP" sz="800" dirty="0">
                <a:solidFill>
                  <a:srgbClr val="942825"/>
                </a:solidFill>
                <a:latin typeface="+mn-ea"/>
              </a:rPr>
              <a:t>※</a:t>
            </a:r>
            <a:r>
              <a:rPr kumimoji="1" lang="ja-JP" altLang="en-US" sz="800" dirty="0">
                <a:solidFill>
                  <a:srgbClr val="942825"/>
                </a:solidFill>
                <a:latin typeface="+mn-ea"/>
              </a:rPr>
              <a:t>電力消費との相関分析</a:t>
            </a: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9504713A-D6EB-479C-AC22-2941DFAE6D28}"/>
              </a:ext>
            </a:extLst>
          </p:cNvPr>
          <p:cNvSpPr/>
          <p:nvPr/>
        </p:nvSpPr>
        <p:spPr>
          <a:xfrm>
            <a:off x="1946625" y="5946753"/>
            <a:ext cx="10310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>
              <a:buFont typeface="Wingdings" pitchFamily="2" charset="2"/>
              <a:buChar char="l"/>
            </a:pPr>
            <a:r>
              <a:rPr kumimoji="1" lang="ja-JP" altLang="en-US" sz="1050">
                <a:solidFill>
                  <a:srgbClr val="942825"/>
                </a:solidFill>
                <a:latin typeface="+mn-ea"/>
              </a:rPr>
              <a:t>給付金申請</a:t>
            </a:r>
            <a:endParaRPr kumimoji="1" lang="ja-JP" altLang="en-US" sz="1050" dirty="0">
              <a:solidFill>
                <a:srgbClr val="942825"/>
              </a:solidFill>
              <a:latin typeface="+mn-ea"/>
            </a:endParaRPr>
          </a:p>
        </p:txBody>
      </p:sp>
      <p:cxnSp>
        <p:nvCxnSpPr>
          <p:cNvPr id="80" name="カギ線コネクタ 200">
            <a:extLst>
              <a:ext uri="{FF2B5EF4-FFF2-40B4-BE49-F238E27FC236}">
                <a16:creationId xmlns:a16="http://schemas.microsoft.com/office/drawing/2014/main" id="{D6687F93-CE50-4870-B551-EB68DBE7E737}"/>
              </a:ext>
            </a:extLst>
          </p:cNvPr>
          <p:cNvCxnSpPr>
            <a:cxnSpLocks/>
            <a:endCxn id="83" idx="1"/>
          </p:cNvCxnSpPr>
          <p:nvPr/>
        </p:nvCxnSpPr>
        <p:spPr>
          <a:xfrm flipV="1">
            <a:off x="2925930" y="4262515"/>
            <a:ext cx="6953329" cy="1843024"/>
          </a:xfrm>
          <a:prstGeom prst="bentConnector3">
            <a:avLst>
              <a:gd name="adj1" fmla="val 76561"/>
            </a:avLst>
          </a:prstGeom>
          <a:ln w="12700">
            <a:solidFill>
              <a:srgbClr val="0070C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四角形: 角を丸くする 28">
            <a:extLst>
              <a:ext uri="{FF2B5EF4-FFF2-40B4-BE49-F238E27FC236}">
                <a16:creationId xmlns:a16="http://schemas.microsoft.com/office/drawing/2014/main" id="{29957200-09AC-444B-954E-8A2F3FDF4EB8}"/>
              </a:ext>
            </a:extLst>
          </p:cNvPr>
          <p:cNvSpPr/>
          <p:nvPr/>
        </p:nvSpPr>
        <p:spPr>
          <a:xfrm>
            <a:off x="9947208" y="5292731"/>
            <a:ext cx="1361690" cy="1146027"/>
          </a:xfrm>
          <a:prstGeom prst="roundRect">
            <a:avLst>
              <a:gd name="adj" fmla="val 10074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942825"/>
              </a:solidFill>
              <a:latin typeface="+mn-ea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C530D43E-1247-41BB-B4F8-78A9FE24E622}"/>
              </a:ext>
            </a:extLst>
          </p:cNvPr>
          <p:cNvSpPr/>
          <p:nvPr/>
        </p:nvSpPr>
        <p:spPr>
          <a:xfrm>
            <a:off x="9869809" y="3874512"/>
            <a:ext cx="173157" cy="1587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BD3ED247-CC8D-4AEA-A7F5-D7EF65CDC57C}"/>
              </a:ext>
            </a:extLst>
          </p:cNvPr>
          <p:cNvSpPr/>
          <p:nvPr/>
        </p:nvSpPr>
        <p:spPr>
          <a:xfrm>
            <a:off x="9879259" y="4183126"/>
            <a:ext cx="173157" cy="1587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F8D36E82-EEF8-4A2C-9AC0-7872471DA46D}"/>
              </a:ext>
            </a:extLst>
          </p:cNvPr>
          <p:cNvSpPr/>
          <p:nvPr/>
        </p:nvSpPr>
        <p:spPr>
          <a:xfrm>
            <a:off x="10235245" y="4583813"/>
            <a:ext cx="173157" cy="1587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B8EDEEF0-58E2-4A4D-91C3-E485DD706BAC}"/>
              </a:ext>
            </a:extLst>
          </p:cNvPr>
          <p:cNvSpPr/>
          <p:nvPr/>
        </p:nvSpPr>
        <p:spPr>
          <a:xfrm>
            <a:off x="10234584" y="5252599"/>
            <a:ext cx="173157" cy="1587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B5F0D2CE-0D8C-4431-A055-5D1A8583A6EE}"/>
              </a:ext>
            </a:extLst>
          </p:cNvPr>
          <p:cNvSpPr/>
          <p:nvPr/>
        </p:nvSpPr>
        <p:spPr>
          <a:xfrm>
            <a:off x="10726788" y="5252599"/>
            <a:ext cx="173157" cy="1587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5209E685-D40E-4A33-9586-6C74B1AD7F36}"/>
              </a:ext>
            </a:extLst>
          </p:cNvPr>
          <p:cNvSpPr/>
          <p:nvPr/>
        </p:nvSpPr>
        <p:spPr>
          <a:xfrm>
            <a:off x="10725857" y="4595536"/>
            <a:ext cx="173157" cy="1587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cxnSp>
        <p:nvCxnSpPr>
          <p:cNvPr id="88" name="カギ線コネクタ 224">
            <a:extLst>
              <a:ext uri="{FF2B5EF4-FFF2-40B4-BE49-F238E27FC236}">
                <a16:creationId xmlns:a16="http://schemas.microsoft.com/office/drawing/2014/main" id="{3C934095-C031-46AE-B542-A0D36B6E835E}"/>
              </a:ext>
            </a:extLst>
          </p:cNvPr>
          <p:cNvCxnSpPr>
            <a:cxnSpLocks/>
            <a:stCxn id="84" idx="2"/>
            <a:endCxn id="85" idx="0"/>
          </p:cNvCxnSpPr>
          <p:nvPr/>
        </p:nvCxnSpPr>
        <p:spPr>
          <a:xfrm rot="5400000">
            <a:off x="10066490" y="4997265"/>
            <a:ext cx="510008" cy="661"/>
          </a:xfrm>
          <a:prstGeom prst="bentConnector3">
            <a:avLst>
              <a:gd name="adj1" fmla="val 50000"/>
            </a:avLst>
          </a:prstGeom>
          <a:ln w="12700">
            <a:solidFill>
              <a:srgbClr val="0070C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カギ線コネクタ 227">
            <a:extLst>
              <a:ext uri="{FF2B5EF4-FFF2-40B4-BE49-F238E27FC236}">
                <a16:creationId xmlns:a16="http://schemas.microsoft.com/office/drawing/2014/main" id="{FB3ACF05-2362-43A2-B757-5AFC98340711}"/>
              </a:ext>
            </a:extLst>
          </p:cNvPr>
          <p:cNvCxnSpPr>
            <a:cxnSpLocks/>
            <a:stCxn id="86" idx="0"/>
            <a:endCxn id="87" idx="2"/>
          </p:cNvCxnSpPr>
          <p:nvPr/>
        </p:nvCxnSpPr>
        <p:spPr>
          <a:xfrm rot="16200000" flipV="1">
            <a:off x="10563760" y="5002991"/>
            <a:ext cx="498285" cy="931"/>
          </a:xfrm>
          <a:prstGeom prst="bentConnector3">
            <a:avLst>
              <a:gd name="adj1" fmla="val 50000"/>
            </a:avLst>
          </a:prstGeom>
          <a:ln w="12700">
            <a:solidFill>
              <a:srgbClr val="0070C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D4DE2F2E-FF81-47BE-B1C0-A5D08C4A7E48}"/>
              </a:ext>
            </a:extLst>
          </p:cNvPr>
          <p:cNvSpPr/>
          <p:nvPr/>
        </p:nvSpPr>
        <p:spPr>
          <a:xfrm>
            <a:off x="9427015" y="4833703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00">
                <a:solidFill>
                  <a:srgbClr val="222222"/>
                </a:solidFill>
                <a:latin typeface="+mn-ea"/>
              </a:rPr>
              <a:t>診断書請求</a:t>
            </a:r>
            <a:endParaRPr lang="en-US" altLang="ja-JP" sz="1000" dirty="0">
              <a:solidFill>
                <a:srgbClr val="222222"/>
              </a:solidFill>
              <a:latin typeface="+mn-ea"/>
            </a:endParaRPr>
          </a:p>
          <a:p>
            <a:pPr algn="ctr"/>
            <a:r>
              <a:rPr lang="ja-JP" altLang="en-US" sz="800">
                <a:solidFill>
                  <a:srgbClr val="222222"/>
                </a:solidFill>
                <a:latin typeface="+mn-ea"/>
              </a:rPr>
              <a:t>（本人許諾含む）</a:t>
            </a:r>
            <a:endParaRPr lang="ja-JP" altLang="en-US" sz="800">
              <a:latin typeface="+mn-ea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A5B4D574-7069-45AA-96BA-E3781D239923}"/>
              </a:ext>
            </a:extLst>
          </p:cNvPr>
          <p:cNvSpPr/>
          <p:nvPr/>
        </p:nvSpPr>
        <p:spPr>
          <a:xfrm>
            <a:off x="10689224" y="4369517"/>
            <a:ext cx="5693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00" dirty="0">
                <a:solidFill>
                  <a:srgbClr val="222222"/>
                </a:solidFill>
                <a:latin typeface="+mn-ea"/>
              </a:rPr>
              <a:t>診断書</a:t>
            </a:r>
            <a:endParaRPr lang="en-US" altLang="ja-JP" sz="1000" dirty="0">
              <a:solidFill>
                <a:srgbClr val="222222"/>
              </a:solidFill>
              <a:latin typeface="+mn-ea"/>
            </a:endParaRPr>
          </a:p>
          <a:p>
            <a:pPr algn="ctr"/>
            <a:r>
              <a:rPr lang="en-US" altLang="ja-JP" sz="1000" dirty="0">
                <a:solidFill>
                  <a:srgbClr val="222222"/>
                </a:solidFill>
                <a:latin typeface="+mn-ea"/>
              </a:rPr>
              <a:t>DB</a:t>
            </a:r>
            <a:endParaRPr lang="ja-JP" altLang="en-US" sz="1000" dirty="0">
              <a:latin typeface="+mn-ea"/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E37B15F1-89DE-4789-B012-F89B83B0C4C4}"/>
              </a:ext>
            </a:extLst>
          </p:cNvPr>
          <p:cNvSpPr/>
          <p:nvPr/>
        </p:nvSpPr>
        <p:spPr>
          <a:xfrm>
            <a:off x="10065207" y="3438066"/>
            <a:ext cx="11723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600" dirty="0">
                <a:solidFill>
                  <a:srgbClr val="942825"/>
                </a:solidFill>
                <a:latin typeface="+mn-ea"/>
              </a:rPr>
              <a:t>保険会社</a:t>
            </a:r>
            <a:endParaRPr kumimoji="1" lang="en-US" altLang="ja-JP" sz="1600" dirty="0">
              <a:solidFill>
                <a:srgbClr val="942825"/>
              </a:solidFill>
              <a:latin typeface="+mn-ea"/>
            </a:endParaRPr>
          </a:p>
        </p:txBody>
      </p:sp>
      <p:pic>
        <p:nvPicPr>
          <p:cNvPr id="93" name="グラフィックス 92" descr="データベース">
            <a:extLst>
              <a:ext uri="{FF2B5EF4-FFF2-40B4-BE49-F238E27FC236}">
                <a16:creationId xmlns:a16="http://schemas.microsoft.com/office/drawing/2014/main" id="{60AD82EA-9EBB-45D7-8471-75C91CE662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34095" y="4026486"/>
            <a:ext cx="486743" cy="379006"/>
          </a:xfrm>
          <a:prstGeom prst="rect">
            <a:avLst/>
          </a:prstGeom>
        </p:spPr>
      </p:pic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8FF1D11E-D3B7-444F-AA69-582745A7D8A8}"/>
              </a:ext>
            </a:extLst>
          </p:cNvPr>
          <p:cNvSpPr/>
          <p:nvPr/>
        </p:nvSpPr>
        <p:spPr>
          <a:xfrm>
            <a:off x="10799518" y="4916682"/>
            <a:ext cx="954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solidFill>
                  <a:srgbClr val="222222"/>
                </a:solidFill>
                <a:latin typeface="+mn-ea"/>
              </a:rPr>
              <a:t>診断書データ</a:t>
            </a:r>
            <a:endParaRPr lang="ja-JP" altLang="en-US" sz="1000">
              <a:latin typeface="+mn-ea"/>
            </a:endParaRP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AE051757-C52C-411C-A864-2BA824863B32}"/>
              </a:ext>
            </a:extLst>
          </p:cNvPr>
          <p:cNvSpPr/>
          <p:nvPr/>
        </p:nvSpPr>
        <p:spPr>
          <a:xfrm>
            <a:off x="8349873" y="4048501"/>
            <a:ext cx="14670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solidFill>
                  <a:srgbClr val="222222"/>
                </a:solidFill>
                <a:latin typeface="+mn-ea"/>
              </a:rPr>
              <a:t>給付金申請</a:t>
            </a:r>
            <a:r>
              <a:rPr lang="en-US" altLang="ja-JP" sz="1000" dirty="0">
                <a:solidFill>
                  <a:srgbClr val="222222"/>
                </a:solidFill>
                <a:latin typeface="+mn-ea"/>
              </a:rPr>
              <a:t>(</a:t>
            </a:r>
            <a:r>
              <a:rPr lang="ja-JP" altLang="en-US" sz="1000">
                <a:solidFill>
                  <a:srgbClr val="222222"/>
                </a:solidFill>
                <a:latin typeface="+mn-ea"/>
              </a:rPr>
              <a:t>電子署名</a:t>
            </a:r>
            <a:r>
              <a:rPr lang="en-US" altLang="ja-JP" sz="1000" dirty="0">
                <a:solidFill>
                  <a:srgbClr val="222222"/>
                </a:solidFill>
                <a:latin typeface="+mn-ea"/>
              </a:rPr>
              <a:t>)</a:t>
            </a:r>
            <a:endParaRPr lang="ja-JP" altLang="en-US" sz="1000">
              <a:latin typeface="+mn-ea"/>
            </a:endParaRP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217BE1AA-FA32-4322-BB43-BE310A354DB0}"/>
              </a:ext>
            </a:extLst>
          </p:cNvPr>
          <p:cNvSpPr/>
          <p:nvPr/>
        </p:nvSpPr>
        <p:spPr>
          <a:xfrm>
            <a:off x="1946625" y="6115059"/>
            <a:ext cx="8963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>
              <a:buFont typeface="Wingdings" pitchFamily="2" charset="2"/>
              <a:buChar char="l"/>
            </a:pPr>
            <a:r>
              <a:rPr kumimoji="1" lang="ja-JP" altLang="en-US" sz="1050" dirty="0">
                <a:solidFill>
                  <a:srgbClr val="942825"/>
                </a:solidFill>
                <a:latin typeface="+mn-ea"/>
              </a:rPr>
              <a:t>入金確認</a:t>
            </a:r>
          </a:p>
        </p:txBody>
      </p:sp>
      <p:cxnSp>
        <p:nvCxnSpPr>
          <p:cNvPr id="97" name="カギ線コネクタ 107">
            <a:extLst>
              <a:ext uri="{FF2B5EF4-FFF2-40B4-BE49-F238E27FC236}">
                <a16:creationId xmlns:a16="http://schemas.microsoft.com/office/drawing/2014/main" id="{B67F4F5E-27FB-4274-A160-9698AFFCF049}"/>
              </a:ext>
            </a:extLst>
          </p:cNvPr>
          <p:cNvCxnSpPr>
            <a:cxnSpLocks/>
            <a:stCxn id="98" idx="1"/>
            <a:endCxn id="100" idx="3"/>
          </p:cNvCxnSpPr>
          <p:nvPr/>
        </p:nvCxnSpPr>
        <p:spPr>
          <a:xfrm rot="10800000" flipV="1">
            <a:off x="7157183" y="4567902"/>
            <a:ext cx="2737655" cy="1748968"/>
          </a:xfrm>
          <a:prstGeom prst="bentConnector3">
            <a:avLst>
              <a:gd name="adj1" fmla="val 50000"/>
            </a:avLst>
          </a:prstGeom>
          <a:ln w="12700">
            <a:solidFill>
              <a:srgbClr val="0070C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C39A670C-4217-4F70-9501-B34A3AB2B42B}"/>
              </a:ext>
            </a:extLst>
          </p:cNvPr>
          <p:cNvSpPr/>
          <p:nvPr/>
        </p:nvSpPr>
        <p:spPr>
          <a:xfrm>
            <a:off x="9894837" y="4488513"/>
            <a:ext cx="173157" cy="1587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14EC3E39-4880-461A-9FBA-F12E578776F7}"/>
              </a:ext>
            </a:extLst>
          </p:cNvPr>
          <p:cNvSpPr/>
          <p:nvPr/>
        </p:nvSpPr>
        <p:spPr>
          <a:xfrm>
            <a:off x="8675126" y="4357387"/>
            <a:ext cx="8258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solidFill>
                  <a:srgbClr val="222222"/>
                </a:solidFill>
                <a:latin typeface="+mn-ea"/>
              </a:rPr>
              <a:t>給付金支払</a:t>
            </a:r>
            <a:endParaRPr lang="ja-JP" altLang="en-US" sz="1000">
              <a:latin typeface="+mn-ea"/>
            </a:endParaRPr>
          </a:p>
        </p:txBody>
      </p:sp>
      <p:sp>
        <p:nvSpPr>
          <p:cNvPr id="100" name="四角形: 角を丸くする 28">
            <a:extLst>
              <a:ext uri="{FF2B5EF4-FFF2-40B4-BE49-F238E27FC236}">
                <a16:creationId xmlns:a16="http://schemas.microsoft.com/office/drawing/2014/main" id="{97335BB8-8D4D-435E-96B4-01506014F7A2}"/>
              </a:ext>
            </a:extLst>
          </p:cNvPr>
          <p:cNvSpPr/>
          <p:nvPr/>
        </p:nvSpPr>
        <p:spPr>
          <a:xfrm>
            <a:off x="6380343" y="6161705"/>
            <a:ext cx="776839" cy="310329"/>
          </a:xfrm>
          <a:prstGeom prst="roundRect">
            <a:avLst>
              <a:gd name="adj" fmla="val 625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942825"/>
              </a:solidFill>
              <a:latin typeface="+mn-ea"/>
            </a:endParaRPr>
          </a:p>
        </p:txBody>
      </p:sp>
      <p:cxnSp>
        <p:nvCxnSpPr>
          <p:cNvPr id="101" name="カギ線コネクタ 119">
            <a:extLst>
              <a:ext uri="{FF2B5EF4-FFF2-40B4-BE49-F238E27FC236}">
                <a16:creationId xmlns:a16="http://schemas.microsoft.com/office/drawing/2014/main" id="{507C2922-8524-4585-BADE-3956653364E4}"/>
              </a:ext>
            </a:extLst>
          </p:cNvPr>
          <p:cNvCxnSpPr>
            <a:cxnSpLocks/>
            <a:endCxn id="100" idx="1"/>
          </p:cNvCxnSpPr>
          <p:nvPr/>
        </p:nvCxnSpPr>
        <p:spPr>
          <a:xfrm>
            <a:off x="2792537" y="6261715"/>
            <a:ext cx="3587806" cy="55155"/>
          </a:xfrm>
          <a:prstGeom prst="bentConnector3">
            <a:avLst>
              <a:gd name="adj1" fmla="val 50000"/>
            </a:avLst>
          </a:prstGeom>
          <a:ln w="12700">
            <a:solidFill>
              <a:srgbClr val="0070C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四角形: 角を丸くする 28">
            <a:extLst>
              <a:ext uri="{FF2B5EF4-FFF2-40B4-BE49-F238E27FC236}">
                <a16:creationId xmlns:a16="http://schemas.microsoft.com/office/drawing/2014/main" id="{D65083BF-CF42-4704-9459-8E6F77990731}"/>
              </a:ext>
            </a:extLst>
          </p:cNvPr>
          <p:cNvSpPr/>
          <p:nvPr/>
        </p:nvSpPr>
        <p:spPr>
          <a:xfrm>
            <a:off x="3491280" y="5641173"/>
            <a:ext cx="776839" cy="714472"/>
          </a:xfrm>
          <a:prstGeom prst="roundRect">
            <a:avLst>
              <a:gd name="adj" fmla="val 625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942825"/>
              </a:solidFill>
              <a:latin typeface="+mn-ea"/>
            </a:endParaRP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DFB88DE9-4F4C-4CD9-93B7-5C520704B084}"/>
              </a:ext>
            </a:extLst>
          </p:cNvPr>
          <p:cNvSpPr/>
          <p:nvPr/>
        </p:nvSpPr>
        <p:spPr>
          <a:xfrm>
            <a:off x="3478339" y="5796907"/>
            <a:ext cx="786280" cy="41933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/>
            <a:r>
              <a:rPr kumimoji="1" lang="ja-JP" altLang="en-US" sz="1100" dirty="0">
                <a:solidFill>
                  <a:srgbClr val="942825"/>
                </a:solidFill>
                <a:latin typeface="+mn-ea"/>
              </a:rPr>
              <a:t>職域</a:t>
            </a:r>
            <a:endParaRPr kumimoji="1" lang="en-US" altLang="ja-JP" sz="1100" dirty="0">
              <a:solidFill>
                <a:srgbClr val="942825"/>
              </a:solidFill>
              <a:latin typeface="+mn-ea"/>
            </a:endParaRPr>
          </a:p>
          <a:p>
            <a:pPr lvl="0" algn="ctr"/>
            <a:r>
              <a:rPr kumimoji="1" lang="ja-JP" altLang="en-US" sz="1100" dirty="0">
                <a:solidFill>
                  <a:srgbClr val="942825"/>
                </a:solidFill>
                <a:latin typeface="+mn-ea"/>
              </a:rPr>
              <a:t>保険代理店</a:t>
            </a:r>
            <a:endParaRPr kumimoji="1" lang="en-US" altLang="ja-JP" sz="1100" dirty="0">
              <a:solidFill>
                <a:srgbClr val="942825"/>
              </a:solidFill>
              <a:latin typeface="+mn-ea"/>
            </a:endParaRP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8DE5C605-1E66-45FE-9EB4-741E388690C5}"/>
              </a:ext>
            </a:extLst>
          </p:cNvPr>
          <p:cNvSpPr/>
          <p:nvPr/>
        </p:nvSpPr>
        <p:spPr>
          <a:xfrm>
            <a:off x="10103619" y="5278854"/>
            <a:ext cx="95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600">
                <a:solidFill>
                  <a:srgbClr val="942825"/>
                </a:solidFill>
                <a:latin typeface="+mn-ea"/>
              </a:rPr>
              <a:t>病院</a:t>
            </a:r>
            <a:endParaRPr kumimoji="1" lang="ja-JP" altLang="en-US" sz="1600" dirty="0">
              <a:solidFill>
                <a:srgbClr val="942825"/>
              </a:solidFill>
              <a:latin typeface="+mn-ea"/>
            </a:endParaRP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2B7C79E0-3E0C-49CA-9C56-75E22C9CB405}"/>
              </a:ext>
            </a:extLst>
          </p:cNvPr>
          <p:cNvSpPr/>
          <p:nvPr/>
        </p:nvSpPr>
        <p:spPr>
          <a:xfrm>
            <a:off x="10072864" y="6090258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000" dirty="0">
                <a:solidFill>
                  <a:srgbClr val="222222"/>
                </a:solidFill>
                <a:latin typeface="+mn-ea"/>
              </a:rPr>
              <a:t>電子</a:t>
            </a:r>
            <a:endParaRPr lang="en-US" altLang="ja-JP" sz="1000" dirty="0">
              <a:solidFill>
                <a:srgbClr val="222222"/>
              </a:solidFill>
              <a:latin typeface="+mn-ea"/>
            </a:endParaRPr>
          </a:p>
          <a:p>
            <a:pPr algn="ctr"/>
            <a:r>
              <a:rPr lang="ja-JP" altLang="en-US" sz="1000" dirty="0">
                <a:solidFill>
                  <a:srgbClr val="222222"/>
                </a:solidFill>
                <a:latin typeface="+mn-ea"/>
              </a:rPr>
              <a:t>カルテ</a:t>
            </a:r>
            <a:endParaRPr lang="ja-JP" altLang="en-US" sz="1000" dirty="0">
              <a:latin typeface="+mn-ea"/>
            </a:endParaRPr>
          </a:p>
        </p:txBody>
      </p:sp>
      <p:pic>
        <p:nvPicPr>
          <p:cNvPr id="106" name="グラフィックス 105" descr="データベース">
            <a:extLst>
              <a:ext uri="{FF2B5EF4-FFF2-40B4-BE49-F238E27FC236}">
                <a16:creationId xmlns:a16="http://schemas.microsoft.com/office/drawing/2014/main" id="{EA0A7AD2-E587-4B39-861F-0715B4F1CA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00355" y="5781519"/>
            <a:ext cx="486743" cy="379006"/>
          </a:xfrm>
          <a:prstGeom prst="rect">
            <a:avLst/>
          </a:prstGeom>
        </p:spPr>
      </p:pic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C6B6190D-D0E2-4281-8210-393D233D69AB}"/>
              </a:ext>
            </a:extLst>
          </p:cNvPr>
          <p:cNvSpPr/>
          <p:nvPr/>
        </p:nvSpPr>
        <p:spPr>
          <a:xfrm>
            <a:off x="7026174" y="4195426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solidFill>
                  <a:srgbClr val="222222"/>
                </a:solidFill>
                <a:latin typeface="+mn-ea"/>
              </a:rPr>
              <a:t>最適保険</a:t>
            </a:r>
            <a:endParaRPr lang="en-US" altLang="ja-JP" sz="1000" dirty="0">
              <a:solidFill>
                <a:srgbClr val="222222"/>
              </a:solidFill>
              <a:latin typeface="+mn-ea"/>
            </a:endParaRPr>
          </a:p>
          <a:p>
            <a:r>
              <a:rPr lang="ja-JP" altLang="en-US" sz="1000">
                <a:solidFill>
                  <a:srgbClr val="222222"/>
                </a:solidFill>
                <a:latin typeface="+mn-ea"/>
              </a:rPr>
              <a:t>提案</a:t>
            </a:r>
            <a:endParaRPr lang="ja-JP" altLang="en-US" sz="1000">
              <a:latin typeface="+mn-ea"/>
            </a:endParaRP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B63CF684-B954-42A0-AD49-ABC701325FA4}"/>
              </a:ext>
            </a:extLst>
          </p:cNvPr>
          <p:cNvSpPr/>
          <p:nvPr/>
        </p:nvSpPr>
        <p:spPr>
          <a:xfrm>
            <a:off x="89533" y="5878847"/>
            <a:ext cx="8307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kumimoji="1" lang="ja-JP" altLang="en-US" sz="1050">
                <a:solidFill>
                  <a:srgbClr val="942825"/>
                </a:solidFill>
                <a:latin typeface="+mn-ea"/>
              </a:rPr>
              <a:t>疲労予測</a:t>
            </a:r>
            <a:endParaRPr kumimoji="1" lang="ja-JP" altLang="en-US" sz="1050" dirty="0">
              <a:solidFill>
                <a:srgbClr val="942825"/>
              </a:solidFill>
              <a:latin typeface="+mn-ea"/>
            </a:endParaRP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C458A907-C77E-42FE-9A77-734B4FA9EA7C}"/>
              </a:ext>
            </a:extLst>
          </p:cNvPr>
          <p:cNvSpPr/>
          <p:nvPr/>
        </p:nvSpPr>
        <p:spPr>
          <a:xfrm>
            <a:off x="7738019" y="3009646"/>
            <a:ext cx="14590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solidFill>
                  <a:srgbClr val="942825"/>
                </a:solidFill>
                <a:latin typeface="+mn-ea"/>
              </a:rPr>
              <a:t>※</a:t>
            </a:r>
            <a:r>
              <a:rPr lang="ja-JP" altLang="en-US" sz="1000" dirty="0">
                <a:solidFill>
                  <a:srgbClr val="942825"/>
                </a:solidFill>
                <a:latin typeface="+mn-ea"/>
              </a:rPr>
              <a:t>保険見積は</a:t>
            </a:r>
            <a:r>
              <a:rPr lang="en-US" altLang="ja-JP" sz="1000" dirty="0">
                <a:solidFill>
                  <a:srgbClr val="942825"/>
                </a:solidFill>
                <a:latin typeface="+mn-ea"/>
              </a:rPr>
              <a:t>AI</a:t>
            </a:r>
            <a:r>
              <a:rPr lang="ja-JP" altLang="en-US" sz="1000" dirty="0">
                <a:solidFill>
                  <a:srgbClr val="942825"/>
                </a:solidFill>
                <a:latin typeface="+mn-ea"/>
              </a:rPr>
              <a:t>が担う</a:t>
            </a:r>
            <a:endParaRPr lang="en-US" altLang="ja-JP" sz="1000" dirty="0">
              <a:solidFill>
                <a:srgbClr val="942825"/>
              </a:solidFill>
              <a:latin typeface="+mn-ea"/>
            </a:endParaRPr>
          </a:p>
        </p:txBody>
      </p:sp>
      <p:sp>
        <p:nvSpPr>
          <p:cNvPr id="111" name="Rectangle 16">
            <a:extLst>
              <a:ext uri="{FF2B5EF4-FFF2-40B4-BE49-F238E27FC236}">
                <a16:creationId xmlns:a16="http://schemas.microsoft.com/office/drawing/2014/main" id="{0CF81285-7601-4BAD-A8E9-EB6CF1CBC559}"/>
              </a:ext>
            </a:extLst>
          </p:cNvPr>
          <p:cNvSpPr/>
          <p:nvPr/>
        </p:nvSpPr>
        <p:spPr>
          <a:xfrm>
            <a:off x="4556703" y="1341184"/>
            <a:ext cx="1357620" cy="2656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t-EE" sz="1200" dirty="0">
                <a:latin typeface="+mn-ea"/>
              </a:rPr>
              <a:t> Web App</a:t>
            </a:r>
          </a:p>
        </p:txBody>
      </p:sp>
      <p:sp>
        <p:nvSpPr>
          <p:cNvPr id="112" name="Rectangle 137">
            <a:extLst>
              <a:ext uri="{FF2B5EF4-FFF2-40B4-BE49-F238E27FC236}">
                <a16:creationId xmlns:a16="http://schemas.microsoft.com/office/drawing/2014/main" id="{07645D66-6A68-431A-AE6A-7A72B8C3CF76}"/>
              </a:ext>
            </a:extLst>
          </p:cNvPr>
          <p:cNvSpPr/>
          <p:nvPr/>
        </p:nvSpPr>
        <p:spPr>
          <a:xfrm>
            <a:off x="6387313" y="1352335"/>
            <a:ext cx="1310728" cy="2656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t-EE" sz="1200" dirty="0">
                <a:latin typeface="+mn-ea"/>
              </a:rPr>
              <a:t>Web App</a:t>
            </a:r>
          </a:p>
        </p:txBody>
      </p:sp>
      <p:sp>
        <p:nvSpPr>
          <p:cNvPr id="113" name="四角形: 角を丸くする 28">
            <a:extLst>
              <a:ext uri="{FF2B5EF4-FFF2-40B4-BE49-F238E27FC236}">
                <a16:creationId xmlns:a16="http://schemas.microsoft.com/office/drawing/2014/main" id="{A9219106-18F7-4C53-9923-30670BD88C7A}"/>
              </a:ext>
            </a:extLst>
          </p:cNvPr>
          <p:cNvSpPr/>
          <p:nvPr/>
        </p:nvSpPr>
        <p:spPr>
          <a:xfrm>
            <a:off x="6397696" y="1683602"/>
            <a:ext cx="1261765" cy="1144630"/>
          </a:xfrm>
          <a:prstGeom prst="roundRect">
            <a:avLst>
              <a:gd name="adj" fmla="val 6194"/>
            </a:avLst>
          </a:prstGeom>
          <a:noFill/>
          <a:ln w="12700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942825"/>
              </a:solidFill>
              <a:latin typeface="+mn-ea"/>
            </a:endParaRPr>
          </a:p>
        </p:txBody>
      </p:sp>
      <p:pic>
        <p:nvPicPr>
          <p:cNvPr id="114" name="グラフィックス 19" descr="データベース">
            <a:extLst>
              <a:ext uri="{FF2B5EF4-FFF2-40B4-BE49-F238E27FC236}">
                <a16:creationId xmlns:a16="http://schemas.microsoft.com/office/drawing/2014/main" id="{D76BB651-93D4-400D-AAE2-07602776F0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77877" y="2269839"/>
            <a:ext cx="698286" cy="543726"/>
          </a:xfrm>
          <a:prstGeom prst="rect">
            <a:avLst/>
          </a:prstGeom>
        </p:spPr>
      </p:pic>
      <p:sp>
        <p:nvSpPr>
          <p:cNvPr id="115" name="正方形/長方形 102">
            <a:extLst>
              <a:ext uri="{FF2B5EF4-FFF2-40B4-BE49-F238E27FC236}">
                <a16:creationId xmlns:a16="http://schemas.microsoft.com/office/drawing/2014/main" id="{AD3C22F2-3651-4AFC-9A85-65A0D2DB78E1}"/>
              </a:ext>
            </a:extLst>
          </p:cNvPr>
          <p:cNvSpPr/>
          <p:nvPr/>
        </p:nvSpPr>
        <p:spPr>
          <a:xfrm>
            <a:off x="6377877" y="2014833"/>
            <a:ext cx="698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900" dirty="0">
                <a:solidFill>
                  <a:srgbClr val="942825"/>
                </a:solidFill>
                <a:latin typeface="+mn-ea"/>
              </a:rPr>
              <a:t>個人健康</a:t>
            </a:r>
            <a:endParaRPr kumimoji="1" lang="en-US" altLang="ja-JP" sz="900" dirty="0">
              <a:solidFill>
                <a:srgbClr val="942825"/>
              </a:solidFill>
              <a:latin typeface="+mn-ea"/>
            </a:endParaRPr>
          </a:p>
          <a:p>
            <a:pPr lvl="0" algn="ctr"/>
            <a:r>
              <a:rPr kumimoji="1" lang="ja-JP" altLang="en-US" sz="900" dirty="0">
                <a:solidFill>
                  <a:srgbClr val="942825"/>
                </a:solidFill>
                <a:latin typeface="+mn-ea"/>
              </a:rPr>
              <a:t>データ</a:t>
            </a:r>
            <a:r>
              <a:rPr kumimoji="1" lang="en-US" altLang="ja-JP" sz="900" dirty="0">
                <a:solidFill>
                  <a:srgbClr val="942825"/>
                </a:solidFill>
                <a:latin typeface="+mn-ea"/>
              </a:rPr>
              <a:t>※</a:t>
            </a:r>
            <a:endParaRPr kumimoji="1" lang="ja-JP" altLang="en-US" sz="900" dirty="0">
              <a:solidFill>
                <a:srgbClr val="942825"/>
              </a:solidFill>
              <a:latin typeface="+mn-ea"/>
            </a:endParaRPr>
          </a:p>
        </p:txBody>
      </p:sp>
      <p:sp>
        <p:nvSpPr>
          <p:cNvPr id="116" name="Rectangle 235">
            <a:extLst>
              <a:ext uri="{FF2B5EF4-FFF2-40B4-BE49-F238E27FC236}">
                <a16:creationId xmlns:a16="http://schemas.microsoft.com/office/drawing/2014/main" id="{89AC1A24-4F1E-4C25-ACF7-3A97B2FE8213}"/>
              </a:ext>
            </a:extLst>
          </p:cNvPr>
          <p:cNvSpPr/>
          <p:nvPr/>
        </p:nvSpPr>
        <p:spPr>
          <a:xfrm>
            <a:off x="6505576" y="2470801"/>
            <a:ext cx="115890" cy="1615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latin typeface="+mn-ea"/>
            </a:endParaRPr>
          </a:p>
        </p:txBody>
      </p:sp>
      <p:sp>
        <p:nvSpPr>
          <p:cNvPr id="117" name="正方形/長方形 102">
            <a:extLst>
              <a:ext uri="{FF2B5EF4-FFF2-40B4-BE49-F238E27FC236}">
                <a16:creationId xmlns:a16="http://schemas.microsoft.com/office/drawing/2014/main" id="{77878028-AB3C-4A51-8453-0DA68B25ED8D}"/>
              </a:ext>
            </a:extLst>
          </p:cNvPr>
          <p:cNvSpPr/>
          <p:nvPr/>
        </p:nvSpPr>
        <p:spPr>
          <a:xfrm>
            <a:off x="6861689" y="2462538"/>
            <a:ext cx="913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en-US" altLang="ja-JP" sz="800" dirty="0">
                <a:solidFill>
                  <a:srgbClr val="942825"/>
                </a:solidFill>
                <a:latin typeface="+mn-ea"/>
              </a:rPr>
              <a:t>※</a:t>
            </a:r>
            <a:r>
              <a:rPr kumimoji="1" lang="ja-JP" altLang="en-US" sz="800" dirty="0">
                <a:solidFill>
                  <a:srgbClr val="942825"/>
                </a:solidFill>
                <a:latin typeface="+mn-ea"/>
              </a:rPr>
              <a:t>保険提案に</a:t>
            </a:r>
            <a:endParaRPr kumimoji="1" lang="en-US" altLang="ja-JP" sz="800" dirty="0">
              <a:solidFill>
                <a:srgbClr val="942825"/>
              </a:solidFill>
              <a:latin typeface="+mn-ea"/>
            </a:endParaRPr>
          </a:p>
          <a:p>
            <a:pPr lvl="0"/>
            <a:r>
              <a:rPr kumimoji="1" lang="ja-JP" altLang="en-US" sz="800" dirty="0">
                <a:solidFill>
                  <a:srgbClr val="942825"/>
                </a:solidFill>
                <a:latin typeface="+mn-ea"/>
              </a:rPr>
              <a:t>必要な項目のみ</a:t>
            </a:r>
          </a:p>
        </p:txBody>
      </p:sp>
      <p:pic>
        <p:nvPicPr>
          <p:cNvPr id="118" name="グラフィックス 233" descr="データベース">
            <a:extLst>
              <a:ext uri="{FF2B5EF4-FFF2-40B4-BE49-F238E27FC236}">
                <a16:creationId xmlns:a16="http://schemas.microsoft.com/office/drawing/2014/main" id="{4D4D27A9-B57D-4952-8584-948F3901A6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59488" y="4011528"/>
            <a:ext cx="486743" cy="379006"/>
          </a:xfrm>
          <a:prstGeom prst="rect">
            <a:avLst/>
          </a:prstGeom>
        </p:spPr>
      </p:pic>
      <p:sp>
        <p:nvSpPr>
          <p:cNvPr id="119" name="正方形/長方形 102">
            <a:extLst>
              <a:ext uri="{FF2B5EF4-FFF2-40B4-BE49-F238E27FC236}">
                <a16:creationId xmlns:a16="http://schemas.microsoft.com/office/drawing/2014/main" id="{EADD5E71-07C6-407B-BE02-A4EF49C8E111}"/>
              </a:ext>
            </a:extLst>
          </p:cNvPr>
          <p:cNvSpPr/>
          <p:nvPr/>
        </p:nvSpPr>
        <p:spPr>
          <a:xfrm>
            <a:off x="9879998" y="4361930"/>
            <a:ext cx="913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900" dirty="0">
                <a:latin typeface="+mn-ea"/>
              </a:rPr>
              <a:t>リスク細分型</a:t>
            </a:r>
            <a:endParaRPr kumimoji="1" lang="en-US" altLang="ja-JP" sz="900" dirty="0">
              <a:latin typeface="+mn-ea"/>
            </a:endParaRPr>
          </a:p>
          <a:p>
            <a:pPr lvl="0" algn="ctr"/>
            <a:r>
              <a:rPr kumimoji="1" lang="ja-JP" altLang="en-US" sz="900" dirty="0">
                <a:latin typeface="+mn-ea"/>
              </a:rPr>
              <a:t>保険データ</a:t>
            </a:r>
          </a:p>
        </p:txBody>
      </p:sp>
      <p:sp>
        <p:nvSpPr>
          <p:cNvPr id="120" name="Rectangle 151">
            <a:extLst>
              <a:ext uri="{FF2B5EF4-FFF2-40B4-BE49-F238E27FC236}">
                <a16:creationId xmlns:a16="http://schemas.microsoft.com/office/drawing/2014/main" id="{78C88F50-8A64-4251-93BF-8F867E67EC9F}"/>
              </a:ext>
            </a:extLst>
          </p:cNvPr>
          <p:cNvSpPr/>
          <p:nvPr/>
        </p:nvSpPr>
        <p:spPr>
          <a:xfrm>
            <a:off x="7349346" y="2199460"/>
            <a:ext cx="115890" cy="1615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latin typeface="+mn-ea"/>
            </a:endParaRPr>
          </a:p>
        </p:txBody>
      </p:sp>
      <p:cxnSp>
        <p:nvCxnSpPr>
          <p:cNvPr id="121" name="カギ線コネクタ 96">
            <a:extLst>
              <a:ext uri="{FF2B5EF4-FFF2-40B4-BE49-F238E27FC236}">
                <a16:creationId xmlns:a16="http://schemas.microsoft.com/office/drawing/2014/main" id="{842DE772-9189-464E-82C5-4F74D0A1139A}"/>
              </a:ext>
            </a:extLst>
          </p:cNvPr>
          <p:cNvCxnSpPr>
            <a:cxnSpLocks/>
            <a:stCxn id="122" idx="1"/>
            <a:endCxn id="120" idx="3"/>
          </p:cNvCxnSpPr>
          <p:nvPr/>
        </p:nvCxnSpPr>
        <p:spPr>
          <a:xfrm rot="10800000">
            <a:off x="7465237" y="2280224"/>
            <a:ext cx="2701543" cy="1948321"/>
          </a:xfrm>
          <a:prstGeom prst="bentConnector3">
            <a:avLst>
              <a:gd name="adj1" fmla="val 4182"/>
            </a:avLst>
          </a:prstGeom>
          <a:ln w="12700">
            <a:solidFill>
              <a:srgbClr val="9411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60">
            <a:extLst>
              <a:ext uri="{FF2B5EF4-FFF2-40B4-BE49-F238E27FC236}">
                <a16:creationId xmlns:a16="http://schemas.microsoft.com/office/drawing/2014/main" id="{B511CCA4-84A6-4C2B-BCDE-ED9080ED812E}"/>
              </a:ext>
            </a:extLst>
          </p:cNvPr>
          <p:cNvSpPr/>
          <p:nvPr/>
        </p:nvSpPr>
        <p:spPr>
          <a:xfrm>
            <a:off x="10166779" y="4147781"/>
            <a:ext cx="115890" cy="1615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latin typeface="+mn-ea"/>
            </a:endParaRPr>
          </a:p>
        </p:txBody>
      </p:sp>
      <p:sp>
        <p:nvSpPr>
          <p:cNvPr id="123" name="Rectangle 163">
            <a:extLst>
              <a:ext uri="{FF2B5EF4-FFF2-40B4-BE49-F238E27FC236}">
                <a16:creationId xmlns:a16="http://schemas.microsoft.com/office/drawing/2014/main" id="{68C53BB6-33DE-4B9B-93FA-E53C15958DEB}"/>
              </a:ext>
            </a:extLst>
          </p:cNvPr>
          <p:cNvSpPr/>
          <p:nvPr/>
        </p:nvSpPr>
        <p:spPr>
          <a:xfrm>
            <a:off x="10140866" y="3760735"/>
            <a:ext cx="1087081" cy="2278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sz="1400" dirty="0">
                <a:latin typeface="+mn-ea"/>
              </a:rPr>
              <a:t>Portal</a:t>
            </a:r>
            <a:r>
              <a:rPr lang="et-EE" sz="1400" dirty="0">
                <a:latin typeface="+mn-ea"/>
              </a:rPr>
              <a:t> App</a:t>
            </a:r>
          </a:p>
        </p:txBody>
      </p:sp>
      <p:sp>
        <p:nvSpPr>
          <p:cNvPr id="124" name="正方形/長方形 102">
            <a:extLst>
              <a:ext uri="{FF2B5EF4-FFF2-40B4-BE49-F238E27FC236}">
                <a16:creationId xmlns:a16="http://schemas.microsoft.com/office/drawing/2014/main" id="{496EDF6E-361A-423A-9EA7-558D0845AAF4}"/>
              </a:ext>
            </a:extLst>
          </p:cNvPr>
          <p:cNvSpPr/>
          <p:nvPr/>
        </p:nvSpPr>
        <p:spPr>
          <a:xfrm>
            <a:off x="5385778" y="2558924"/>
            <a:ext cx="913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en-US" altLang="ja-JP" sz="800" dirty="0">
                <a:solidFill>
                  <a:srgbClr val="942825"/>
                </a:solidFill>
                <a:latin typeface="+mn-ea"/>
              </a:rPr>
              <a:t>※</a:t>
            </a:r>
            <a:r>
              <a:rPr kumimoji="1" lang="ja-JP" altLang="en-US" sz="800" dirty="0">
                <a:solidFill>
                  <a:srgbClr val="942825"/>
                </a:solidFill>
                <a:latin typeface="+mn-ea"/>
              </a:rPr>
              <a:t>健康経営に</a:t>
            </a:r>
            <a:endParaRPr kumimoji="1" lang="en-US" altLang="ja-JP" sz="800" dirty="0">
              <a:solidFill>
                <a:srgbClr val="942825"/>
              </a:solidFill>
              <a:latin typeface="+mn-ea"/>
            </a:endParaRPr>
          </a:p>
          <a:p>
            <a:pPr lvl="0"/>
            <a:r>
              <a:rPr kumimoji="1" lang="ja-JP" altLang="en-US" sz="800" dirty="0">
                <a:solidFill>
                  <a:srgbClr val="942825"/>
                </a:solidFill>
                <a:latin typeface="+mn-ea"/>
              </a:rPr>
              <a:t>必要な項目のみ</a:t>
            </a:r>
          </a:p>
        </p:txBody>
      </p:sp>
      <p:sp>
        <p:nvSpPr>
          <p:cNvPr id="125" name="正方形/長方形 25">
            <a:extLst>
              <a:ext uri="{FF2B5EF4-FFF2-40B4-BE49-F238E27FC236}">
                <a16:creationId xmlns:a16="http://schemas.microsoft.com/office/drawing/2014/main" id="{0BF9A4EE-36F5-4475-ACD4-4B4260AD3B44}"/>
              </a:ext>
            </a:extLst>
          </p:cNvPr>
          <p:cNvSpPr/>
          <p:nvPr/>
        </p:nvSpPr>
        <p:spPr>
          <a:xfrm>
            <a:off x="5011457" y="2053872"/>
            <a:ext cx="4468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en-GB" altLang="ja-JP" sz="1000" b="1" dirty="0">
                <a:solidFill>
                  <a:schemeClr val="bg1"/>
                </a:solidFill>
                <a:latin typeface="+mn-ea"/>
              </a:rPr>
              <a:t>IoT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6" name="正方形/長方形 25">
            <a:extLst>
              <a:ext uri="{FF2B5EF4-FFF2-40B4-BE49-F238E27FC236}">
                <a16:creationId xmlns:a16="http://schemas.microsoft.com/office/drawing/2014/main" id="{6D7EE368-D56E-48D8-9AD5-B0FDE52B682F}"/>
              </a:ext>
            </a:extLst>
          </p:cNvPr>
          <p:cNvSpPr/>
          <p:nvPr/>
        </p:nvSpPr>
        <p:spPr>
          <a:xfrm>
            <a:off x="4683318" y="4314029"/>
            <a:ext cx="4468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en-GB" altLang="ja-JP" sz="1000" b="1" dirty="0">
                <a:solidFill>
                  <a:schemeClr val="bg1"/>
                </a:solidFill>
                <a:latin typeface="+mn-ea"/>
              </a:rPr>
              <a:t>IoT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7" name="正方形/長方形 25">
            <a:extLst>
              <a:ext uri="{FF2B5EF4-FFF2-40B4-BE49-F238E27FC236}">
                <a16:creationId xmlns:a16="http://schemas.microsoft.com/office/drawing/2014/main" id="{6666BAE2-2287-43DE-99A0-33700D9F8774}"/>
              </a:ext>
            </a:extLst>
          </p:cNvPr>
          <p:cNvSpPr/>
          <p:nvPr/>
        </p:nvSpPr>
        <p:spPr>
          <a:xfrm>
            <a:off x="5325797" y="4320690"/>
            <a:ext cx="4468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en-GB" altLang="ja-JP" sz="1000" b="1" dirty="0">
                <a:solidFill>
                  <a:schemeClr val="bg1"/>
                </a:solidFill>
                <a:latin typeface="+mn-ea"/>
              </a:rPr>
              <a:t>IoT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8" name="正方形/長方形 25">
            <a:extLst>
              <a:ext uri="{FF2B5EF4-FFF2-40B4-BE49-F238E27FC236}">
                <a16:creationId xmlns:a16="http://schemas.microsoft.com/office/drawing/2014/main" id="{D7B8298B-9BA3-4738-A76F-F462130AF042}"/>
              </a:ext>
            </a:extLst>
          </p:cNvPr>
          <p:cNvSpPr/>
          <p:nvPr/>
        </p:nvSpPr>
        <p:spPr>
          <a:xfrm>
            <a:off x="4952568" y="2586541"/>
            <a:ext cx="559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en-GB" altLang="ja-JP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Data</a:t>
            </a:r>
          </a:p>
          <a:p>
            <a:pPr lvl="0" algn="ctr"/>
            <a:r>
              <a:rPr kumimoji="1" lang="ja-JP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連携</a:t>
            </a:r>
          </a:p>
        </p:txBody>
      </p:sp>
      <p:sp>
        <p:nvSpPr>
          <p:cNvPr id="129" name="正方形/長方形 25">
            <a:extLst>
              <a:ext uri="{FF2B5EF4-FFF2-40B4-BE49-F238E27FC236}">
                <a16:creationId xmlns:a16="http://schemas.microsoft.com/office/drawing/2014/main" id="{3F82E3A8-F2BB-49CE-B090-086D5074E079}"/>
              </a:ext>
            </a:extLst>
          </p:cNvPr>
          <p:cNvSpPr/>
          <p:nvPr/>
        </p:nvSpPr>
        <p:spPr>
          <a:xfrm>
            <a:off x="4947885" y="3241181"/>
            <a:ext cx="559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en-GB" altLang="ja-JP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Data</a:t>
            </a:r>
          </a:p>
          <a:p>
            <a:pPr lvl="0" algn="ctr"/>
            <a:r>
              <a:rPr kumimoji="1" lang="ja-JP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連携</a:t>
            </a:r>
          </a:p>
        </p:txBody>
      </p:sp>
      <p:sp>
        <p:nvSpPr>
          <p:cNvPr id="130" name="正方形/長方形 25">
            <a:extLst>
              <a:ext uri="{FF2B5EF4-FFF2-40B4-BE49-F238E27FC236}">
                <a16:creationId xmlns:a16="http://schemas.microsoft.com/office/drawing/2014/main" id="{5209920A-08C5-4E38-8750-3637B9E2E1B9}"/>
              </a:ext>
            </a:extLst>
          </p:cNvPr>
          <p:cNvSpPr/>
          <p:nvPr/>
        </p:nvSpPr>
        <p:spPr>
          <a:xfrm>
            <a:off x="6451424" y="2368083"/>
            <a:ext cx="559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en-GB" altLang="ja-JP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Data</a:t>
            </a:r>
          </a:p>
          <a:p>
            <a:pPr lvl="0" algn="ctr"/>
            <a:r>
              <a:rPr kumimoji="1" lang="ja-JP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連携</a:t>
            </a:r>
          </a:p>
        </p:txBody>
      </p:sp>
      <p:sp>
        <p:nvSpPr>
          <p:cNvPr id="131" name="正方形/長方形 25">
            <a:extLst>
              <a:ext uri="{FF2B5EF4-FFF2-40B4-BE49-F238E27FC236}">
                <a16:creationId xmlns:a16="http://schemas.microsoft.com/office/drawing/2014/main" id="{6D2CD728-DBB3-4CC8-963C-3A315435A342}"/>
              </a:ext>
            </a:extLst>
          </p:cNvPr>
          <p:cNvSpPr/>
          <p:nvPr/>
        </p:nvSpPr>
        <p:spPr>
          <a:xfrm>
            <a:off x="7016383" y="2073815"/>
            <a:ext cx="559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en-GB" altLang="ja-JP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Data</a:t>
            </a:r>
          </a:p>
          <a:p>
            <a:pPr lvl="0" algn="ctr"/>
            <a:r>
              <a:rPr kumimoji="1" lang="ja-JP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連携</a:t>
            </a:r>
          </a:p>
        </p:txBody>
      </p:sp>
      <p:pic>
        <p:nvPicPr>
          <p:cNvPr id="132" name="グラフィックス 133" descr="データベース">
            <a:extLst>
              <a:ext uri="{FF2B5EF4-FFF2-40B4-BE49-F238E27FC236}">
                <a16:creationId xmlns:a16="http://schemas.microsoft.com/office/drawing/2014/main" id="{435CCEE9-6C5C-41CA-966C-BAB4C09151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00837" y="5777970"/>
            <a:ext cx="486743" cy="379006"/>
          </a:xfrm>
          <a:prstGeom prst="rect">
            <a:avLst/>
          </a:prstGeom>
        </p:spPr>
      </p:pic>
      <p:sp>
        <p:nvSpPr>
          <p:cNvPr id="133" name="正方形/長方形 231">
            <a:extLst>
              <a:ext uri="{FF2B5EF4-FFF2-40B4-BE49-F238E27FC236}">
                <a16:creationId xmlns:a16="http://schemas.microsoft.com/office/drawing/2014/main" id="{1FD73BE0-3CDB-4D23-8829-6774A9CFF750}"/>
              </a:ext>
            </a:extLst>
          </p:cNvPr>
          <p:cNvSpPr/>
          <p:nvPr/>
        </p:nvSpPr>
        <p:spPr>
          <a:xfrm>
            <a:off x="10684406" y="6090134"/>
            <a:ext cx="5693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00" dirty="0">
                <a:solidFill>
                  <a:srgbClr val="222222"/>
                </a:solidFill>
                <a:latin typeface="+mn-ea"/>
              </a:rPr>
              <a:t>診断書</a:t>
            </a:r>
            <a:endParaRPr lang="en-US" altLang="ja-JP" sz="1000" dirty="0">
              <a:solidFill>
                <a:srgbClr val="222222"/>
              </a:solidFill>
              <a:latin typeface="+mn-ea"/>
            </a:endParaRPr>
          </a:p>
          <a:p>
            <a:pPr algn="ctr"/>
            <a:r>
              <a:rPr lang="en-US" altLang="ja-JP" sz="1000" dirty="0">
                <a:solidFill>
                  <a:srgbClr val="222222"/>
                </a:solidFill>
                <a:latin typeface="+mn-ea"/>
              </a:rPr>
              <a:t>DB</a:t>
            </a:r>
            <a:endParaRPr lang="ja-JP" altLang="en-US" sz="1000" dirty="0">
              <a:latin typeface="+mn-ea"/>
            </a:endParaRPr>
          </a:p>
        </p:txBody>
      </p:sp>
      <p:sp>
        <p:nvSpPr>
          <p:cNvPr id="134" name="正方形/長方形 25">
            <a:extLst>
              <a:ext uri="{FF2B5EF4-FFF2-40B4-BE49-F238E27FC236}">
                <a16:creationId xmlns:a16="http://schemas.microsoft.com/office/drawing/2014/main" id="{EE890E6D-31A7-49C0-B482-3F2C10545604}"/>
              </a:ext>
            </a:extLst>
          </p:cNvPr>
          <p:cNvSpPr/>
          <p:nvPr/>
        </p:nvSpPr>
        <p:spPr>
          <a:xfrm>
            <a:off x="10690609" y="4064973"/>
            <a:ext cx="5594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en-GB" altLang="ja-JP" sz="800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Data</a:t>
            </a:r>
          </a:p>
          <a:p>
            <a:pPr lvl="0" algn="ctr"/>
            <a:r>
              <a:rPr kumimoji="1" lang="ja-JP" altLang="en-US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連携</a:t>
            </a:r>
          </a:p>
        </p:txBody>
      </p:sp>
      <p:sp>
        <p:nvSpPr>
          <p:cNvPr id="135" name="Rectangle 179">
            <a:extLst>
              <a:ext uri="{FF2B5EF4-FFF2-40B4-BE49-F238E27FC236}">
                <a16:creationId xmlns:a16="http://schemas.microsoft.com/office/drawing/2014/main" id="{DBA83AE9-BF14-41C4-8E2A-5989B468CADB}"/>
              </a:ext>
            </a:extLst>
          </p:cNvPr>
          <p:cNvSpPr/>
          <p:nvPr/>
        </p:nvSpPr>
        <p:spPr>
          <a:xfrm>
            <a:off x="10092212" y="5576258"/>
            <a:ext cx="1087081" cy="2278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1200" dirty="0">
                <a:latin typeface="+mn-ea"/>
              </a:rPr>
              <a:t>保険連携</a:t>
            </a:r>
            <a:r>
              <a:rPr lang="et-EE" sz="1200" dirty="0">
                <a:latin typeface="+mn-ea"/>
              </a:rPr>
              <a:t> App</a:t>
            </a:r>
          </a:p>
        </p:txBody>
      </p:sp>
      <p:sp>
        <p:nvSpPr>
          <p:cNvPr id="138" name="タイトル 2">
            <a:extLst>
              <a:ext uri="{FF2B5EF4-FFF2-40B4-BE49-F238E27FC236}">
                <a16:creationId xmlns:a16="http://schemas.microsoft.com/office/drawing/2014/main" id="{350CDC4E-5D50-4B87-A564-5DCC28C6F885}"/>
              </a:ext>
            </a:extLst>
          </p:cNvPr>
          <p:cNvSpPr txBox="1">
            <a:spLocks/>
          </p:cNvSpPr>
          <p:nvPr/>
        </p:nvSpPr>
        <p:spPr>
          <a:xfrm>
            <a:off x="1393388" y="44489"/>
            <a:ext cx="9915158" cy="425394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改めてサービス・データ連携を考えてみる（ヘルスケア）</a:t>
            </a:r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A9F9AEBA-E249-4426-AB07-DBD11DEBAE9C}"/>
              </a:ext>
            </a:extLst>
          </p:cNvPr>
          <p:cNvSpPr txBox="1"/>
          <p:nvPr/>
        </p:nvSpPr>
        <p:spPr>
          <a:xfrm>
            <a:off x="10414368" y="644417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OZ1</a:t>
            </a:r>
            <a:r>
              <a:rPr kumimoji="1" lang="ja-JP" altLang="en-US" dirty="0"/>
              <a:t>提供資料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4D801B38-1BB9-4091-A3B2-04D6BB9D8234}"/>
              </a:ext>
            </a:extLst>
          </p:cNvPr>
          <p:cNvSpPr txBox="1"/>
          <p:nvPr/>
        </p:nvSpPr>
        <p:spPr>
          <a:xfrm>
            <a:off x="8927839" y="517101"/>
            <a:ext cx="3236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ステークホルダーマップで書いてみる</a:t>
            </a:r>
          </a:p>
        </p:txBody>
      </p:sp>
    </p:spTree>
    <p:extLst>
      <p:ext uri="{BB962C8B-B14F-4D97-AF65-F5344CB8AC3E}">
        <p14:creationId xmlns:p14="http://schemas.microsoft.com/office/powerpoint/2010/main" val="1835430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73C0575-EEE8-46E8-9543-0C1AA8F6746A}"/>
              </a:ext>
            </a:extLst>
          </p:cNvPr>
          <p:cNvSpPr/>
          <p:nvPr/>
        </p:nvSpPr>
        <p:spPr>
          <a:xfrm>
            <a:off x="1131498" y="3124386"/>
            <a:ext cx="8145363" cy="2899138"/>
          </a:xfrm>
          <a:prstGeom prst="roundRect">
            <a:avLst>
              <a:gd name="adj" fmla="val 8580"/>
            </a:avLst>
          </a:prstGeom>
          <a:solidFill>
            <a:srgbClr val="F9EBEB"/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ja-JP" altLang="en-US" sz="1400" b="1" dirty="0">
              <a:solidFill>
                <a:srgbClr val="942825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398A24F0-ADD3-4DE8-9DBB-0764DCB0D425}"/>
              </a:ext>
            </a:extLst>
          </p:cNvPr>
          <p:cNvSpPr/>
          <p:nvPr/>
        </p:nvSpPr>
        <p:spPr>
          <a:xfrm>
            <a:off x="5904526" y="3645204"/>
            <a:ext cx="1422400" cy="515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企業</a:t>
            </a:r>
            <a:endParaRPr kumimoji="1" lang="en-US" altLang="ja-JP" sz="1600" dirty="0">
              <a:solidFill>
                <a:srgbClr val="942825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05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新サービス検討</a:t>
            </a:r>
            <a:endParaRPr kumimoji="1" lang="ja-JP" altLang="en-US" sz="1600" dirty="0">
              <a:solidFill>
                <a:srgbClr val="942825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C9B639F-3FCD-4955-B097-96A21F6ADC5F}"/>
              </a:ext>
            </a:extLst>
          </p:cNvPr>
          <p:cNvSpPr/>
          <p:nvPr/>
        </p:nvSpPr>
        <p:spPr>
          <a:xfrm>
            <a:off x="5904526" y="4676836"/>
            <a:ext cx="1422400" cy="515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従業員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EE8D2D11-E31A-44BD-B870-BB9299243FE6}"/>
              </a:ext>
            </a:extLst>
          </p:cNvPr>
          <p:cNvSpPr/>
          <p:nvPr/>
        </p:nvSpPr>
        <p:spPr>
          <a:xfrm>
            <a:off x="3020650" y="4161020"/>
            <a:ext cx="1422400" cy="515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ヘルスケア</a:t>
            </a:r>
            <a:br>
              <a:rPr kumimoji="1" lang="en-US" altLang="ja-JP" sz="14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kumimoji="1" lang="ja-JP" altLang="en-US" sz="8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システム提供＋全体調整</a:t>
            </a:r>
            <a:endParaRPr kumimoji="1" lang="ja-JP" altLang="en-US" sz="1400" dirty="0">
              <a:solidFill>
                <a:srgbClr val="942825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C63D8FC-F828-40B1-8CA1-BDD8A024A844}"/>
              </a:ext>
            </a:extLst>
          </p:cNvPr>
          <p:cNvSpPr/>
          <p:nvPr/>
        </p:nvSpPr>
        <p:spPr>
          <a:xfrm>
            <a:off x="3993226" y="5091338"/>
            <a:ext cx="1422400" cy="515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保険会社</a:t>
            </a:r>
            <a:endParaRPr kumimoji="1" lang="en-US" altLang="ja-JP" sz="1600" dirty="0">
              <a:solidFill>
                <a:srgbClr val="942825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0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新保険サービス研究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FA7F86B-3BF2-4431-8481-26B02E48B584}"/>
              </a:ext>
            </a:extLst>
          </p:cNvPr>
          <p:cNvSpPr/>
          <p:nvPr/>
        </p:nvSpPr>
        <p:spPr>
          <a:xfrm>
            <a:off x="2309450" y="5089385"/>
            <a:ext cx="1422400" cy="515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大学病院</a:t>
            </a:r>
            <a:endParaRPr kumimoji="1" lang="en-US" altLang="ja-JP" sz="1600" dirty="0">
              <a:solidFill>
                <a:srgbClr val="942825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1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疾病問診研究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C9133A3-4A03-445F-884D-C976B38696B0}"/>
              </a:ext>
            </a:extLst>
          </p:cNvPr>
          <p:cNvSpPr/>
          <p:nvPr/>
        </p:nvSpPr>
        <p:spPr>
          <a:xfrm>
            <a:off x="1375950" y="4161020"/>
            <a:ext cx="1422400" cy="515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r>
              <a:rPr kumimoji="1" lang="en-US" altLang="ja-JP" sz="1600" baseline="300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rd</a:t>
            </a:r>
            <a:r>
              <a:rPr kumimoji="1" lang="ja-JP" altLang="en-US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kumimoji="1" lang="en-US" altLang="ja-JP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Party</a:t>
            </a:r>
            <a:br>
              <a:rPr kumimoji="1" lang="en-US" altLang="ja-JP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kumimoji="1" lang="ja-JP" altLang="en-US" sz="9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アプリケーション開発</a:t>
            </a:r>
            <a:endParaRPr kumimoji="1" lang="ja-JP" altLang="en-US" sz="1600" dirty="0">
              <a:solidFill>
                <a:srgbClr val="942825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FD4AB9E-32E6-40F5-97E0-C77034CC575C}"/>
              </a:ext>
            </a:extLst>
          </p:cNvPr>
          <p:cNvCxnSpPr>
            <a:cxnSpLocks/>
          </p:cNvCxnSpPr>
          <p:nvPr/>
        </p:nvCxnSpPr>
        <p:spPr>
          <a:xfrm flipV="1">
            <a:off x="6920523" y="4161020"/>
            <a:ext cx="0" cy="515816"/>
          </a:xfrm>
          <a:prstGeom prst="straightConnector1">
            <a:avLst/>
          </a:prstGeom>
          <a:ln>
            <a:solidFill>
              <a:srgbClr val="94282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15">
            <a:extLst>
              <a:ext uri="{FF2B5EF4-FFF2-40B4-BE49-F238E27FC236}">
                <a16:creationId xmlns:a16="http://schemas.microsoft.com/office/drawing/2014/main" id="{FE026F01-6518-4AE6-9FAE-FB4B46087B88}"/>
              </a:ext>
            </a:extLst>
          </p:cNvPr>
          <p:cNvCxnSpPr>
            <a:cxnSpLocks/>
            <a:stCxn id="3" idx="1"/>
            <a:endCxn id="5" idx="3"/>
          </p:cNvCxnSpPr>
          <p:nvPr/>
        </p:nvCxnSpPr>
        <p:spPr>
          <a:xfrm rot="10800000" flipV="1">
            <a:off x="4443050" y="3903112"/>
            <a:ext cx="1461476" cy="515816"/>
          </a:xfrm>
          <a:prstGeom prst="bentConnector3">
            <a:avLst>
              <a:gd name="adj1" fmla="val 50000"/>
            </a:avLst>
          </a:prstGeom>
          <a:ln>
            <a:solidFill>
              <a:srgbClr val="94282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8">
            <a:extLst>
              <a:ext uri="{FF2B5EF4-FFF2-40B4-BE49-F238E27FC236}">
                <a16:creationId xmlns:a16="http://schemas.microsoft.com/office/drawing/2014/main" id="{B1982089-7E9B-46F3-88D5-1D295F983083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rot="5400000">
            <a:off x="3169976" y="4527510"/>
            <a:ext cx="412549" cy="711200"/>
          </a:xfrm>
          <a:prstGeom prst="bentConnector3">
            <a:avLst>
              <a:gd name="adj1" fmla="val 50000"/>
            </a:avLst>
          </a:prstGeom>
          <a:ln>
            <a:solidFill>
              <a:srgbClr val="94282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21">
            <a:extLst>
              <a:ext uri="{FF2B5EF4-FFF2-40B4-BE49-F238E27FC236}">
                <a16:creationId xmlns:a16="http://schemas.microsoft.com/office/drawing/2014/main" id="{CD56104F-AB25-45D9-B014-D5DE16A69778}"/>
              </a:ext>
            </a:extLst>
          </p:cNvPr>
          <p:cNvCxnSpPr>
            <a:cxnSpLocks/>
            <a:stCxn id="8" idx="0"/>
            <a:endCxn id="3" idx="0"/>
          </p:cNvCxnSpPr>
          <p:nvPr/>
        </p:nvCxnSpPr>
        <p:spPr>
          <a:xfrm rot="5400000" flipH="1" flipV="1">
            <a:off x="4093530" y="1638824"/>
            <a:ext cx="515816" cy="4528576"/>
          </a:xfrm>
          <a:prstGeom prst="bentConnector3">
            <a:avLst>
              <a:gd name="adj1" fmla="val 144318"/>
            </a:avLst>
          </a:prstGeom>
          <a:ln>
            <a:solidFill>
              <a:srgbClr val="942825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24">
            <a:extLst>
              <a:ext uri="{FF2B5EF4-FFF2-40B4-BE49-F238E27FC236}">
                <a16:creationId xmlns:a16="http://schemas.microsoft.com/office/drawing/2014/main" id="{FCE395ED-6335-4C6A-8079-113E9A962670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rot="16200000" flipH="1">
            <a:off x="4010887" y="4397799"/>
            <a:ext cx="414502" cy="972576"/>
          </a:xfrm>
          <a:prstGeom prst="bentConnector3">
            <a:avLst>
              <a:gd name="adj1" fmla="val 50000"/>
            </a:avLst>
          </a:prstGeom>
          <a:ln>
            <a:solidFill>
              <a:srgbClr val="94282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4A98E469-FD41-44A0-BD4E-BBC01C0EC1B2}"/>
              </a:ext>
            </a:extLst>
          </p:cNvPr>
          <p:cNvSpPr/>
          <p:nvPr/>
        </p:nvSpPr>
        <p:spPr>
          <a:xfrm>
            <a:off x="7633241" y="3645204"/>
            <a:ext cx="1422400" cy="515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利用者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732E9967-6B67-48A3-BB51-46BD9B3F7B39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>
            <a:off x="7326926" y="3903112"/>
            <a:ext cx="306315" cy="0"/>
          </a:xfrm>
          <a:prstGeom prst="straightConnector1">
            <a:avLst/>
          </a:prstGeom>
          <a:ln>
            <a:solidFill>
              <a:srgbClr val="94282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8">
            <a:extLst>
              <a:ext uri="{FF2B5EF4-FFF2-40B4-BE49-F238E27FC236}">
                <a16:creationId xmlns:a16="http://schemas.microsoft.com/office/drawing/2014/main" id="{ED7A58D2-F9ED-48EC-8B8B-0A38809DA5EB}"/>
              </a:ext>
            </a:extLst>
          </p:cNvPr>
          <p:cNvCxnSpPr>
            <a:cxnSpLocks/>
            <a:stCxn id="7" idx="2"/>
            <a:endCxn id="8" idx="2"/>
          </p:cNvCxnSpPr>
          <p:nvPr/>
        </p:nvCxnSpPr>
        <p:spPr>
          <a:xfrm rot="5400000" flipH="1">
            <a:off x="2089717" y="4674269"/>
            <a:ext cx="928365" cy="933500"/>
          </a:xfrm>
          <a:prstGeom prst="bentConnector3">
            <a:avLst>
              <a:gd name="adj1" fmla="val -24624"/>
            </a:avLst>
          </a:prstGeom>
          <a:ln>
            <a:solidFill>
              <a:srgbClr val="94282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24">
            <a:extLst>
              <a:ext uri="{FF2B5EF4-FFF2-40B4-BE49-F238E27FC236}">
                <a16:creationId xmlns:a16="http://schemas.microsoft.com/office/drawing/2014/main" id="{78210F21-9EB0-4DD8-85BC-5C3580021010}"/>
              </a:ext>
            </a:extLst>
          </p:cNvPr>
          <p:cNvCxnSpPr>
            <a:cxnSpLocks/>
            <a:stCxn id="6" idx="2"/>
            <a:endCxn id="8" idx="2"/>
          </p:cNvCxnSpPr>
          <p:nvPr/>
        </p:nvCxnSpPr>
        <p:spPr>
          <a:xfrm rot="5400000" flipH="1">
            <a:off x="2930629" y="3833357"/>
            <a:ext cx="930318" cy="2617276"/>
          </a:xfrm>
          <a:prstGeom prst="bentConnector3">
            <a:avLst>
              <a:gd name="adj1" fmla="val -24572"/>
            </a:avLst>
          </a:prstGeom>
          <a:ln>
            <a:solidFill>
              <a:srgbClr val="94282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24">
            <a:extLst>
              <a:ext uri="{FF2B5EF4-FFF2-40B4-BE49-F238E27FC236}">
                <a16:creationId xmlns:a16="http://schemas.microsoft.com/office/drawing/2014/main" id="{4AB920E1-21E5-4161-BE1C-283D90382708}"/>
              </a:ext>
            </a:extLst>
          </p:cNvPr>
          <p:cNvCxnSpPr>
            <a:cxnSpLocks/>
            <a:stCxn id="6" idx="2"/>
            <a:endCxn id="14" idx="2"/>
          </p:cNvCxnSpPr>
          <p:nvPr/>
        </p:nvCxnSpPr>
        <p:spPr>
          <a:xfrm rot="5400000" flipH="1" flipV="1">
            <a:off x="5801366" y="3064079"/>
            <a:ext cx="1446134" cy="3640015"/>
          </a:xfrm>
          <a:prstGeom prst="bentConnector3">
            <a:avLst>
              <a:gd name="adj1" fmla="val -15808"/>
            </a:avLst>
          </a:prstGeom>
          <a:ln>
            <a:solidFill>
              <a:srgbClr val="94282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24">
            <a:extLst>
              <a:ext uri="{FF2B5EF4-FFF2-40B4-BE49-F238E27FC236}">
                <a16:creationId xmlns:a16="http://schemas.microsoft.com/office/drawing/2014/main" id="{3B1BE0A9-6F6F-4CEA-AC65-4EABC7F9F676}"/>
              </a:ext>
            </a:extLst>
          </p:cNvPr>
          <p:cNvCxnSpPr>
            <a:cxnSpLocks/>
            <a:stCxn id="6" idx="2"/>
            <a:endCxn id="4" idx="2"/>
          </p:cNvCxnSpPr>
          <p:nvPr/>
        </p:nvCxnSpPr>
        <p:spPr>
          <a:xfrm rot="5400000" flipH="1" flipV="1">
            <a:off x="5452825" y="4444253"/>
            <a:ext cx="414502" cy="1911300"/>
          </a:xfrm>
          <a:prstGeom prst="bentConnector3">
            <a:avLst>
              <a:gd name="adj1" fmla="val -55151"/>
            </a:avLst>
          </a:prstGeom>
          <a:ln>
            <a:solidFill>
              <a:srgbClr val="94282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A14E650-EB8F-49B2-A22C-3FCC992FE80A}"/>
              </a:ext>
            </a:extLst>
          </p:cNvPr>
          <p:cNvSpPr txBox="1"/>
          <p:nvPr/>
        </p:nvSpPr>
        <p:spPr>
          <a:xfrm>
            <a:off x="4788775" y="5605201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保険提案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C5F0062-B6D8-4652-91D1-009466BC6AC0}"/>
              </a:ext>
            </a:extLst>
          </p:cNvPr>
          <p:cNvSpPr txBox="1"/>
          <p:nvPr/>
        </p:nvSpPr>
        <p:spPr>
          <a:xfrm>
            <a:off x="6890032" y="4237031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Vital</a:t>
            </a:r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データ</a:t>
            </a:r>
            <a:endParaRPr kumimoji="1"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提供など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709ABFF-0584-4442-9C88-170E9E36F28B}"/>
              </a:ext>
            </a:extLst>
          </p:cNvPr>
          <p:cNvSpPr txBox="1"/>
          <p:nvPr/>
        </p:nvSpPr>
        <p:spPr>
          <a:xfrm>
            <a:off x="5110718" y="3516641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Vital</a:t>
            </a:r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データ</a:t>
            </a:r>
            <a:endParaRPr kumimoji="1"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提供など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703A322-989D-4092-A3AD-413BEC98AEC9}"/>
              </a:ext>
            </a:extLst>
          </p:cNvPr>
          <p:cNvSpPr txBox="1"/>
          <p:nvPr/>
        </p:nvSpPr>
        <p:spPr>
          <a:xfrm>
            <a:off x="2087149" y="3412287"/>
            <a:ext cx="1980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サービスアプリケーション提供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3C020E3-9F73-450C-8C5D-A63CEFDECBA0}"/>
              </a:ext>
            </a:extLst>
          </p:cNvPr>
          <p:cNvSpPr txBox="1"/>
          <p:nvPr/>
        </p:nvSpPr>
        <p:spPr>
          <a:xfrm>
            <a:off x="3688318" y="4657585"/>
            <a:ext cx="142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Vital</a:t>
            </a:r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データ提供など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9E86CC2-F4E0-42B9-9B62-5DEA9C47D7F5}"/>
              </a:ext>
            </a:extLst>
          </p:cNvPr>
          <p:cNvSpPr txBox="1"/>
          <p:nvPr/>
        </p:nvSpPr>
        <p:spPr>
          <a:xfrm>
            <a:off x="2048074" y="5605201"/>
            <a:ext cx="142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分析データ提供</a:t>
            </a: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E68E4063-FF7E-428B-8559-8CE80E694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917807"/>
              </p:ext>
            </p:extLst>
          </p:nvPr>
        </p:nvGraphicFramePr>
        <p:xfrm>
          <a:off x="695569" y="621558"/>
          <a:ext cx="10597664" cy="2209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3662">
                  <a:extLst>
                    <a:ext uri="{9D8B030D-6E8A-4147-A177-3AD203B41FA5}">
                      <a16:colId xmlns:a16="http://schemas.microsoft.com/office/drawing/2014/main" val="3910993914"/>
                    </a:ext>
                  </a:extLst>
                </a:gridCol>
                <a:gridCol w="2618154">
                  <a:extLst>
                    <a:ext uri="{9D8B030D-6E8A-4147-A177-3AD203B41FA5}">
                      <a16:colId xmlns:a16="http://schemas.microsoft.com/office/drawing/2014/main" val="1493756457"/>
                    </a:ext>
                  </a:extLst>
                </a:gridCol>
                <a:gridCol w="2211753">
                  <a:extLst>
                    <a:ext uri="{9D8B030D-6E8A-4147-A177-3AD203B41FA5}">
                      <a16:colId xmlns:a16="http://schemas.microsoft.com/office/drawing/2014/main" val="2131400111"/>
                    </a:ext>
                  </a:extLst>
                </a:gridCol>
                <a:gridCol w="4314095">
                  <a:extLst>
                    <a:ext uri="{9D8B030D-6E8A-4147-A177-3AD203B41FA5}">
                      <a16:colId xmlns:a16="http://schemas.microsoft.com/office/drawing/2014/main" val="1930635703"/>
                    </a:ext>
                  </a:extLst>
                </a:gridCol>
              </a:tblGrid>
              <a:tr h="219816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企業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役割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提供物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成果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08386"/>
                  </a:ext>
                </a:extLst>
              </a:tr>
              <a:tr h="219816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企業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フィールド（場所や人材）の提供</a:t>
                      </a:r>
                      <a:endParaRPr kumimoji="1" lang="en-US" altLang="ja-JP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従業員のテストデータ</a:t>
                      </a:r>
                      <a:endParaRPr kumimoji="1" lang="en-US" altLang="ja-JP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利用者のデータ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Quality of Life</a:t>
                      </a:r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を高めるサービスの検証</a:t>
                      </a:r>
                      <a:endParaRPr kumimoji="1" lang="en-US" altLang="ja-JP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地域社会におけるデータのインフラとしての在り方検証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3435695"/>
                  </a:ext>
                </a:extLst>
              </a:tr>
              <a:tr h="219816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ヘルスケア</a:t>
                      </a:r>
                      <a:endParaRPr kumimoji="1" lang="en-US" altLang="ja-JP" sz="1400" dirty="0">
                        <a:solidFill>
                          <a:srgbClr val="942825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システム提供</a:t>
                      </a:r>
                      <a:br>
                        <a:rPr kumimoji="1" lang="en-US" altLang="ja-JP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全体の取りまとめ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進行状況のレポート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Data</a:t>
                      </a:r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 </a:t>
                      </a:r>
                      <a:r>
                        <a:rPr kumimoji="1" lang="en-US" altLang="ja-JP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Transaction</a:t>
                      </a:r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のデータの流動性の課題抽出</a:t>
                      </a:r>
                      <a:endParaRPr kumimoji="1" lang="en-US" altLang="ja-JP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661274"/>
                  </a:ext>
                </a:extLst>
              </a:tr>
              <a:tr h="219816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保険会社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データから保険やサービスの提案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（保険関連のデータ？）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新保険サービス検討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7754390"/>
                  </a:ext>
                </a:extLst>
              </a:tr>
              <a:tr h="219816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大学病院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問診につながるデータ研究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データ研究人員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IoT</a:t>
                      </a:r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と</a:t>
                      </a:r>
                      <a:r>
                        <a:rPr kumimoji="1" lang="en-US" altLang="ja-JP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Vital</a:t>
                      </a:r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からみた医療サービス（</a:t>
                      </a:r>
                      <a:r>
                        <a:rPr kumimoji="1" lang="en-US" altLang="ja-JP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PHR/HER</a:t>
                      </a:r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）の活用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868591"/>
                  </a:ext>
                </a:extLst>
              </a:tr>
              <a:tr h="219816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</a:t>
                      </a:r>
                      <a:r>
                        <a:rPr kumimoji="1" lang="en-US" altLang="ja-JP" sz="1400" baseline="300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rd</a:t>
                      </a:r>
                      <a:r>
                        <a:rPr kumimoji="1" lang="ja-JP" altLang="en-US" sz="14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 </a:t>
                      </a:r>
                      <a:r>
                        <a:rPr kumimoji="1" lang="en-US" altLang="ja-JP" sz="14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Party</a:t>
                      </a:r>
                      <a:endParaRPr kumimoji="1" lang="ja-JP" altLang="en-US" sz="1400" dirty="0">
                        <a:solidFill>
                          <a:srgbClr val="942825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分析されたデータから必要に応じて</a:t>
                      </a:r>
                      <a:endParaRPr kumimoji="1" lang="en-US" altLang="ja-JP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サービス向けのアプリケーション開発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アプリケーション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4517702"/>
                  </a:ext>
                </a:extLst>
              </a:tr>
            </a:tbl>
          </a:graphicData>
        </a:graphic>
      </p:graphicFrame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B724726-5780-4065-BDB2-180DF7180DA5}"/>
              </a:ext>
            </a:extLst>
          </p:cNvPr>
          <p:cNvCxnSpPr>
            <a:cxnSpLocks/>
          </p:cNvCxnSpPr>
          <p:nvPr/>
        </p:nvCxnSpPr>
        <p:spPr>
          <a:xfrm>
            <a:off x="6478955" y="4161019"/>
            <a:ext cx="0" cy="515816"/>
          </a:xfrm>
          <a:prstGeom prst="straightConnector1">
            <a:avLst/>
          </a:prstGeom>
          <a:ln>
            <a:solidFill>
              <a:srgbClr val="94282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1927633-9DE9-4975-A39C-314293EA8908}"/>
              </a:ext>
            </a:extLst>
          </p:cNvPr>
          <p:cNvSpPr txBox="1"/>
          <p:nvPr/>
        </p:nvSpPr>
        <p:spPr>
          <a:xfrm>
            <a:off x="5923112" y="4232512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働き方</a:t>
            </a:r>
            <a:endParaRPr kumimoji="1"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改革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84FA8E1-7DD7-47C6-BB1A-1EA6BB06FD69}"/>
              </a:ext>
            </a:extLst>
          </p:cNvPr>
          <p:cNvSpPr txBox="1"/>
          <p:nvPr/>
        </p:nvSpPr>
        <p:spPr>
          <a:xfrm>
            <a:off x="7842225" y="2845866"/>
            <a:ext cx="36407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solidFill>
                  <a:schemeClr val="accent2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*状況に応じてグループ会社の参加検討お願いします。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34F71E81-D84A-42A5-9FB5-C9E4D33186D5}"/>
              </a:ext>
            </a:extLst>
          </p:cNvPr>
          <p:cNvSpPr/>
          <p:nvPr/>
        </p:nvSpPr>
        <p:spPr>
          <a:xfrm>
            <a:off x="9534319" y="3645203"/>
            <a:ext cx="1422400" cy="515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Phase2</a:t>
            </a:r>
          </a:p>
          <a:p>
            <a:pPr algn="ctr"/>
            <a:r>
              <a:rPr kumimoji="1" lang="ja-JP" altLang="en-US" sz="12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他社連携</a:t>
            </a:r>
          </a:p>
        </p:txBody>
      </p:sp>
      <p:cxnSp>
        <p:nvCxnSpPr>
          <p:cNvPr id="32" name="コネクタ: カギ線 31">
            <a:extLst>
              <a:ext uri="{FF2B5EF4-FFF2-40B4-BE49-F238E27FC236}">
                <a16:creationId xmlns:a16="http://schemas.microsoft.com/office/drawing/2014/main" id="{3F6B851A-7D64-44A2-87AC-8DCF59115585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8540038" y="1931901"/>
            <a:ext cx="1" cy="3426603"/>
          </a:xfrm>
          <a:prstGeom prst="bentConnector3">
            <a:avLst>
              <a:gd name="adj1" fmla="val -22860000000"/>
            </a:avLst>
          </a:prstGeom>
          <a:ln>
            <a:solidFill>
              <a:srgbClr val="94282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358871C-7D0A-4872-A4EA-31615B47B108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9055641" y="3903111"/>
            <a:ext cx="478678" cy="0"/>
          </a:xfrm>
          <a:prstGeom prst="straightConnector1">
            <a:avLst/>
          </a:prstGeom>
          <a:ln>
            <a:solidFill>
              <a:srgbClr val="94282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CF5601B-2406-4203-B1FB-E22F4C2D3D54}"/>
              </a:ext>
            </a:extLst>
          </p:cNvPr>
          <p:cNvSpPr txBox="1"/>
          <p:nvPr/>
        </p:nvSpPr>
        <p:spPr>
          <a:xfrm>
            <a:off x="9214267" y="3405576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許諾データ提供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8EE9FAA5-231B-4DDF-85EF-15CF49270F65}"/>
              </a:ext>
            </a:extLst>
          </p:cNvPr>
          <p:cNvSpPr/>
          <p:nvPr/>
        </p:nvSpPr>
        <p:spPr>
          <a:xfrm>
            <a:off x="9052757" y="3702191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利用</a:t>
            </a:r>
            <a:endParaRPr kumimoji="1"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許諾</a:t>
            </a:r>
            <a:endParaRPr lang="ja-JP" altLang="en-US" sz="1100" dirty="0"/>
          </a:p>
        </p:txBody>
      </p:sp>
      <p:sp>
        <p:nvSpPr>
          <p:cNvPr id="36" name="タイトル 2">
            <a:extLst>
              <a:ext uri="{FF2B5EF4-FFF2-40B4-BE49-F238E27FC236}">
                <a16:creationId xmlns:a16="http://schemas.microsoft.com/office/drawing/2014/main" id="{FDD0C426-5509-41AB-B1A6-558831CF95A8}"/>
              </a:ext>
            </a:extLst>
          </p:cNvPr>
          <p:cNvSpPr txBox="1">
            <a:spLocks/>
          </p:cNvSpPr>
          <p:nvPr/>
        </p:nvSpPr>
        <p:spPr>
          <a:xfrm>
            <a:off x="1393388" y="44489"/>
            <a:ext cx="9915158" cy="425394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改めてサービス・データ連携を考えてみる（ヘルスケア）</a:t>
            </a:r>
          </a:p>
        </p:txBody>
      </p:sp>
      <p:pic>
        <p:nvPicPr>
          <p:cNvPr id="37" name="図 36" descr="ロゴ&#10;&#10;自動的に生成された説明">
            <a:extLst>
              <a:ext uri="{FF2B5EF4-FFF2-40B4-BE49-F238E27FC236}">
                <a16:creationId xmlns:a16="http://schemas.microsoft.com/office/drawing/2014/main" id="{2975EF45-F7E1-43FD-9C03-73AB7C8A67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95" y="4045314"/>
            <a:ext cx="916431" cy="373565"/>
          </a:xfrm>
          <a:prstGeom prst="rect">
            <a:avLst/>
          </a:prstGeom>
          <a:ln>
            <a:noFill/>
          </a:ln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DFC1507-CA44-4E8C-BE63-4D5E503307D2}"/>
              </a:ext>
            </a:extLst>
          </p:cNvPr>
          <p:cNvSpPr txBox="1"/>
          <p:nvPr/>
        </p:nvSpPr>
        <p:spPr>
          <a:xfrm>
            <a:off x="10414368" y="644417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OZ1</a:t>
            </a:r>
            <a:r>
              <a:rPr kumimoji="1" lang="ja-JP" altLang="en-US" dirty="0"/>
              <a:t>提供資料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A45D7AD-8985-4176-B459-E7EB317DB4E4}"/>
              </a:ext>
            </a:extLst>
          </p:cNvPr>
          <p:cNvSpPr txBox="1"/>
          <p:nvPr/>
        </p:nvSpPr>
        <p:spPr>
          <a:xfrm>
            <a:off x="867905" y="6300061"/>
            <a:ext cx="895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各社の役割（サービス・データ）とメリットデメリットを整理し収益性も考えてみる</a:t>
            </a: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30907D17-9D27-4D2C-BF95-76C6EBEFBF66}"/>
              </a:ext>
            </a:extLst>
          </p:cNvPr>
          <p:cNvSpPr/>
          <p:nvPr/>
        </p:nvSpPr>
        <p:spPr>
          <a:xfrm>
            <a:off x="233208" y="5097134"/>
            <a:ext cx="1422400" cy="515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調剤薬局</a:t>
            </a:r>
          </a:p>
        </p:txBody>
      </p:sp>
      <p:cxnSp>
        <p:nvCxnSpPr>
          <p:cNvPr id="41" name="直線矢印コネクタ 24">
            <a:extLst>
              <a:ext uri="{FF2B5EF4-FFF2-40B4-BE49-F238E27FC236}">
                <a16:creationId xmlns:a16="http://schemas.microsoft.com/office/drawing/2014/main" id="{61DE9B54-706B-4A8A-A14F-ED3B49A0C426}"/>
              </a:ext>
            </a:extLst>
          </p:cNvPr>
          <p:cNvCxnSpPr>
            <a:cxnSpLocks/>
            <a:stCxn id="7" idx="2"/>
            <a:endCxn id="40" idx="2"/>
          </p:cNvCxnSpPr>
          <p:nvPr/>
        </p:nvCxnSpPr>
        <p:spPr>
          <a:xfrm rot="5400000">
            <a:off x="1978655" y="4570954"/>
            <a:ext cx="7749" cy="2076242"/>
          </a:xfrm>
          <a:prstGeom prst="bentConnector3">
            <a:avLst>
              <a:gd name="adj1" fmla="val 3050058"/>
            </a:avLst>
          </a:prstGeom>
          <a:ln>
            <a:solidFill>
              <a:srgbClr val="94282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24">
            <a:extLst>
              <a:ext uri="{FF2B5EF4-FFF2-40B4-BE49-F238E27FC236}">
                <a16:creationId xmlns:a16="http://schemas.microsoft.com/office/drawing/2014/main" id="{592D9562-8EF5-46D0-9998-D2A34D17F4A2}"/>
              </a:ext>
            </a:extLst>
          </p:cNvPr>
          <p:cNvCxnSpPr>
            <a:cxnSpLocks/>
            <a:stCxn id="40" idx="0"/>
            <a:endCxn id="8" idx="1"/>
          </p:cNvCxnSpPr>
          <p:nvPr/>
        </p:nvCxnSpPr>
        <p:spPr>
          <a:xfrm rot="5400000" flipH="1" flipV="1">
            <a:off x="821076" y="4542260"/>
            <a:ext cx="678206" cy="431542"/>
          </a:xfrm>
          <a:prstGeom prst="bentConnector2">
            <a:avLst/>
          </a:prstGeom>
          <a:ln>
            <a:solidFill>
              <a:srgbClr val="94282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3D9F79D6-2334-405D-8465-D62C67AFE8C5}"/>
              </a:ext>
            </a:extLst>
          </p:cNvPr>
          <p:cNvSpPr/>
          <p:nvPr/>
        </p:nvSpPr>
        <p:spPr>
          <a:xfrm>
            <a:off x="49728" y="3458788"/>
            <a:ext cx="985591" cy="515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見守り</a:t>
            </a:r>
            <a:endParaRPr kumimoji="1" lang="en-US" altLang="ja-JP" sz="1100" dirty="0">
              <a:solidFill>
                <a:srgbClr val="942825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1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サービス</a:t>
            </a:r>
          </a:p>
        </p:txBody>
      </p:sp>
      <p:cxnSp>
        <p:nvCxnSpPr>
          <p:cNvPr id="48" name="直線矢印コネクタ 24">
            <a:extLst>
              <a:ext uri="{FF2B5EF4-FFF2-40B4-BE49-F238E27FC236}">
                <a16:creationId xmlns:a16="http://schemas.microsoft.com/office/drawing/2014/main" id="{F11E73D7-9BC3-43C7-A081-E87508EBE524}"/>
              </a:ext>
            </a:extLst>
          </p:cNvPr>
          <p:cNvCxnSpPr>
            <a:cxnSpLocks/>
            <a:stCxn id="47" idx="2"/>
            <a:endCxn id="8" idx="1"/>
          </p:cNvCxnSpPr>
          <p:nvPr/>
        </p:nvCxnSpPr>
        <p:spPr>
          <a:xfrm rot="16200000" flipH="1">
            <a:off x="737075" y="3780053"/>
            <a:ext cx="444324" cy="833426"/>
          </a:xfrm>
          <a:prstGeom prst="bentConnector2">
            <a:avLst/>
          </a:prstGeom>
          <a:ln>
            <a:solidFill>
              <a:srgbClr val="94282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5B25B09-0F07-4E16-AF1A-ADB5354EC472}"/>
              </a:ext>
            </a:extLst>
          </p:cNvPr>
          <p:cNvSpPr txBox="1"/>
          <p:nvPr/>
        </p:nvSpPr>
        <p:spPr>
          <a:xfrm>
            <a:off x="1160179" y="3151810"/>
            <a:ext cx="6094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b="1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Phase1</a:t>
            </a:r>
            <a:endParaRPr kumimoji="1" lang="ja-JP" altLang="en-US" sz="1800" b="1" dirty="0">
              <a:solidFill>
                <a:srgbClr val="942825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53" name="図 52" descr="ロゴ&#10;&#10;自動的に生成された説明">
            <a:extLst>
              <a:ext uri="{FF2B5EF4-FFF2-40B4-BE49-F238E27FC236}">
                <a16:creationId xmlns:a16="http://schemas.microsoft.com/office/drawing/2014/main" id="{4D7745D9-B9F0-4118-A432-A9162C4058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39" y="5646849"/>
            <a:ext cx="916431" cy="373565"/>
          </a:xfrm>
          <a:prstGeom prst="rect">
            <a:avLst/>
          </a:prstGeom>
          <a:ln>
            <a:noFill/>
          </a:ln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5B94958-178A-4513-BD36-6B201217157F}"/>
              </a:ext>
            </a:extLst>
          </p:cNvPr>
          <p:cNvSpPr txBox="1"/>
          <p:nvPr/>
        </p:nvSpPr>
        <p:spPr>
          <a:xfrm>
            <a:off x="869174" y="6013099"/>
            <a:ext cx="3236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ステークホルダーマップで書いてみる</a:t>
            </a:r>
          </a:p>
        </p:txBody>
      </p:sp>
    </p:spTree>
    <p:extLst>
      <p:ext uri="{BB962C8B-B14F-4D97-AF65-F5344CB8AC3E}">
        <p14:creationId xmlns:p14="http://schemas.microsoft.com/office/powerpoint/2010/main" val="1593823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5470CD7C-1387-4D9B-8D48-748293BC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698561"/>
              </p:ext>
            </p:extLst>
          </p:nvPr>
        </p:nvGraphicFramePr>
        <p:xfrm>
          <a:off x="695569" y="621558"/>
          <a:ext cx="10597664" cy="2392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3662">
                  <a:extLst>
                    <a:ext uri="{9D8B030D-6E8A-4147-A177-3AD203B41FA5}">
                      <a16:colId xmlns:a16="http://schemas.microsoft.com/office/drawing/2014/main" val="3910993914"/>
                    </a:ext>
                  </a:extLst>
                </a:gridCol>
                <a:gridCol w="2618154">
                  <a:extLst>
                    <a:ext uri="{9D8B030D-6E8A-4147-A177-3AD203B41FA5}">
                      <a16:colId xmlns:a16="http://schemas.microsoft.com/office/drawing/2014/main" val="1493756457"/>
                    </a:ext>
                  </a:extLst>
                </a:gridCol>
                <a:gridCol w="2211753">
                  <a:extLst>
                    <a:ext uri="{9D8B030D-6E8A-4147-A177-3AD203B41FA5}">
                      <a16:colId xmlns:a16="http://schemas.microsoft.com/office/drawing/2014/main" val="2131400111"/>
                    </a:ext>
                  </a:extLst>
                </a:gridCol>
                <a:gridCol w="4314095">
                  <a:extLst>
                    <a:ext uri="{9D8B030D-6E8A-4147-A177-3AD203B41FA5}">
                      <a16:colId xmlns:a16="http://schemas.microsoft.com/office/drawing/2014/main" val="1930635703"/>
                    </a:ext>
                  </a:extLst>
                </a:gridCol>
              </a:tblGrid>
              <a:tr h="219816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企業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メリット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デメリット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08386"/>
                  </a:ext>
                </a:extLst>
              </a:tr>
              <a:tr h="219816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企業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従業員の</a:t>
                      </a:r>
                      <a:r>
                        <a:rPr kumimoji="1" lang="en-US" altLang="ja-JP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QoL</a:t>
                      </a:r>
                      <a:r>
                        <a:rPr kumimoji="1" lang="ja-JP" alt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を向上</a:t>
                      </a:r>
                      <a:endParaRPr kumimoji="1" lang="en-US" altLang="ja-JP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r>
                        <a:rPr kumimoji="1" lang="ja-JP" alt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退職離脱を抑制</a:t>
                      </a:r>
                      <a:endParaRPr kumimoji="1" lang="en-US" altLang="ja-JP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3435695"/>
                  </a:ext>
                </a:extLst>
              </a:tr>
              <a:tr h="219816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従業員</a:t>
                      </a:r>
                      <a:endParaRPr kumimoji="1" lang="en-US" altLang="ja-JP" sz="1400" dirty="0">
                        <a:solidFill>
                          <a:srgbClr val="942825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自分に合った働き方</a:t>
                      </a:r>
                      <a:endParaRPr kumimoji="1" lang="en-US" altLang="ja-JP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健康増進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8140359"/>
                  </a:ext>
                </a:extLst>
              </a:tr>
              <a:tr h="219816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ヘルスケア</a:t>
                      </a:r>
                      <a:endParaRPr kumimoji="1" lang="en-US" altLang="ja-JP" sz="1400" dirty="0">
                        <a:solidFill>
                          <a:srgbClr val="942825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ヘルスケアビジネス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661274"/>
                  </a:ext>
                </a:extLst>
              </a:tr>
              <a:tr h="219816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保険会社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従業員や企業にあった保険メニュー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7754390"/>
                  </a:ext>
                </a:extLst>
              </a:tr>
              <a:tr h="219816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大学病院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分析ノウハウ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868591"/>
                  </a:ext>
                </a:extLst>
              </a:tr>
              <a:tr h="219816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</a:t>
                      </a:r>
                      <a:r>
                        <a:rPr kumimoji="1" lang="en-US" altLang="ja-JP" sz="1400" baseline="300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rd</a:t>
                      </a:r>
                      <a:r>
                        <a:rPr kumimoji="1" lang="ja-JP" altLang="en-US" sz="14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 </a:t>
                      </a:r>
                      <a:r>
                        <a:rPr kumimoji="1" lang="en-US" altLang="ja-JP" sz="14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Party</a:t>
                      </a:r>
                      <a:endParaRPr kumimoji="1" lang="ja-JP" altLang="en-US" sz="1400" dirty="0">
                        <a:solidFill>
                          <a:srgbClr val="942825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新しいサービスの創出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4517702"/>
                  </a:ext>
                </a:extLst>
              </a:tr>
            </a:tbl>
          </a:graphicData>
        </a:graphic>
      </p:graphicFrame>
      <p:sp>
        <p:nvSpPr>
          <p:cNvPr id="3" name="タイトル 2">
            <a:extLst>
              <a:ext uri="{FF2B5EF4-FFF2-40B4-BE49-F238E27FC236}">
                <a16:creationId xmlns:a16="http://schemas.microsoft.com/office/drawing/2014/main" id="{D7EA1843-77F8-40DD-9922-590218DBBCB0}"/>
              </a:ext>
            </a:extLst>
          </p:cNvPr>
          <p:cNvSpPr txBox="1">
            <a:spLocks/>
          </p:cNvSpPr>
          <p:nvPr/>
        </p:nvSpPr>
        <p:spPr>
          <a:xfrm>
            <a:off x="1393388" y="44489"/>
            <a:ext cx="9915158" cy="425394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改めてサービス・データ連携を考えてみる（ヘルスケア）</a:t>
            </a: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FDEC3D78-D3D9-42F9-8D39-2F6DA63A44EE}"/>
              </a:ext>
            </a:extLst>
          </p:cNvPr>
          <p:cNvSpPr/>
          <p:nvPr/>
        </p:nvSpPr>
        <p:spPr>
          <a:xfrm>
            <a:off x="5067946" y="3223647"/>
            <a:ext cx="898901" cy="33321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C84B81A4-9CB4-4163-8863-1D5C7E595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92814"/>
              </p:ext>
            </p:extLst>
          </p:nvPr>
        </p:nvGraphicFramePr>
        <p:xfrm>
          <a:off x="710882" y="3711120"/>
          <a:ext cx="10597664" cy="2392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3662">
                  <a:extLst>
                    <a:ext uri="{9D8B030D-6E8A-4147-A177-3AD203B41FA5}">
                      <a16:colId xmlns:a16="http://schemas.microsoft.com/office/drawing/2014/main" val="3910993914"/>
                    </a:ext>
                  </a:extLst>
                </a:gridCol>
                <a:gridCol w="2618154">
                  <a:extLst>
                    <a:ext uri="{9D8B030D-6E8A-4147-A177-3AD203B41FA5}">
                      <a16:colId xmlns:a16="http://schemas.microsoft.com/office/drawing/2014/main" val="1493756457"/>
                    </a:ext>
                  </a:extLst>
                </a:gridCol>
                <a:gridCol w="2211753">
                  <a:extLst>
                    <a:ext uri="{9D8B030D-6E8A-4147-A177-3AD203B41FA5}">
                      <a16:colId xmlns:a16="http://schemas.microsoft.com/office/drawing/2014/main" val="2131400111"/>
                    </a:ext>
                  </a:extLst>
                </a:gridCol>
                <a:gridCol w="4314095">
                  <a:extLst>
                    <a:ext uri="{9D8B030D-6E8A-4147-A177-3AD203B41FA5}">
                      <a16:colId xmlns:a16="http://schemas.microsoft.com/office/drawing/2014/main" val="1930635703"/>
                    </a:ext>
                  </a:extLst>
                </a:gridCol>
              </a:tblGrid>
              <a:tr h="219816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企業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メリット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デメリット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08386"/>
                  </a:ext>
                </a:extLst>
              </a:tr>
              <a:tr h="219816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自治体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住民の</a:t>
                      </a:r>
                      <a:r>
                        <a:rPr kumimoji="1" lang="en-US" altLang="ja-JP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QoL</a:t>
                      </a:r>
                      <a:r>
                        <a:rPr kumimoji="1" lang="ja-JP" alt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を向上</a:t>
                      </a:r>
                      <a:endParaRPr kumimoji="1" lang="en-US" altLang="ja-JP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r>
                        <a:rPr kumimoji="1" lang="ja-JP" alt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退職離脱を抑制</a:t>
                      </a:r>
                      <a:endParaRPr kumimoji="1" lang="en-US" altLang="ja-JP" sz="1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3435695"/>
                  </a:ext>
                </a:extLst>
              </a:tr>
              <a:tr h="219816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住民</a:t>
                      </a:r>
                      <a:endParaRPr kumimoji="1" lang="en-US" altLang="ja-JP" sz="1400" dirty="0">
                        <a:solidFill>
                          <a:srgbClr val="942825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自分に合ったライフスタイル</a:t>
                      </a:r>
                      <a:endParaRPr kumimoji="1" lang="en-US" altLang="ja-JP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健康増進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8140359"/>
                  </a:ext>
                </a:extLst>
              </a:tr>
              <a:tr h="219816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ヘルスケア</a:t>
                      </a:r>
                      <a:endParaRPr kumimoji="1" lang="en-US" altLang="ja-JP" sz="1400" dirty="0">
                        <a:solidFill>
                          <a:srgbClr val="942825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ヘルスケアビジネス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661274"/>
                  </a:ext>
                </a:extLst>
              </a:tr>
              <a:tr h="219816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保険会社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住民や自治体にあった保険メニュー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7754390"/>
                  </a:ext>
                </a:extLst>
              </a:tr>
              <a:tr h="219816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大学病院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分析ノウハウ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5868591"/>
                  </a:ext>
                </a:extLst>
              </a:tr>
              <a:tr h="219816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</a:t>
                      </a:r>
                      <a:r>
                        <a:rPr kumimoji="1" lang="en-US" altLang="ja-JP" sz="1400" baseline="300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rd</a:t>
                      </a:r>
                      <a:r>
                        <a:rPr kumimoji="1" lang="ja-JP" altLang="en-US" sz="14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 </a:t>
                      </a:r>
                      <a:r>
                        <a:rPr kumimoji="1" lang="en-US" altLang="ja-JP" sz="1400" dirty="0">
                          <a:solidFill>
                            <a:srgbClr val="942825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Party</a:t>
                      </a:r>
                      <a:endParaRPr kumimoji="1" lang="ja-JP" altLang="en-US" sz="1400" dirty="0">
                        <a:solidFill>
                          <a:srgbClr val="942825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新しいサービスの創出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4517702"/>
                  </a:ext>
                </a:extLst>
              </a:tr>
            </a:tbl>
          </a:graphicData>
        </a:graphic>
      </p:graphicFrame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D5A38A66-3B9D-406D-ACC9-C1EE7A2664CD}"/>
              </a:ext>
            </a:extLst>
          </p:cNvPr>
          <p:cNvSpPr/>
          <p:nvPr/>
        </p:nvSpPr>
        <p:spPr>
          <a:xfrm>
            <a:off x="7594169" y="1526583"/>
            <a:ext cx="3014421" cy="8756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企業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362C6067-2782-4EFE-B4EB-E4F9AA9C4888}"/>
              </a:ext>
            </a:extLst>
          </p:cNvPr>
          <p:cNvSpPr/>
          <p:nvPr/>
        </p:nvSpPr>
        <p:spPr>
          <a:xfrm>
            <a:off x="7594169" y="4891961"/>
            <a:ext cx="3014421" cy="8756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自治体</a:t>
            </a:r>
          </a:p>
        </p:txBody>
      </p:sp>
    </p:spTree>
    <p:extLst>
      <p:ext uri="{BB962C8B-B14F-4D97-AF65-F5344CB8AC3E}">
        <p14:creationId xmlns:p14="http://schemas.microsoft.com/office/powerpoint/2010/main" val="1251818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A05E17C9-D1F3-4AE2-A09B-3D054369B083}"/>
              </a:ext>
            </a:extLst>
          </p:cNvPr>
          <p:cNvSpPr/>
          <p:nvPr/>
        </p:nvSpPr>
        <p:spPr>
          <a:xfrm>
            <a:off x="3014420" y="3200085"/>
            <a:ext cx="3921070" cy="147265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735480BC-A64D-4118-965E-3BBF3D262EC0}"/>
              </a:ext>
            </a:extLst>
          </p:cNvPr>
          <p:cNvSpPr/>
          <p:nvPr/>
        </p:nvSpPr>
        <p:spPr>
          <a:xfrm>
            <a:off x="8841784" y="5584310"/>
            <a:ext cx="2789694" cy="107685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目的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FDFBD4CB-4EC8-4864-A8F1-5B7741E401C3}"/>
              </a:ext>
            </a:extLst>
          </p:cNvPr>
          <p:cNvSpPr/>
          <p:nvPr/>
        </p:nvSpPr>
        <p:spPr>
          <a:xfrm>
            <a:off x="8841784" y="5037500"/>
            <a:ext cx="2789694" cy="515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町外住民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9275984-A187-4C3A-9492-1A8BE9EAE206}"/>
              </a:ext>
            </a:extLst>
          </p:cNvPr>
          <p:cNvSpPr/>
          <p:nvPr/>
        </p:nvSpPr>
        <p:spPr>
          <a:xfrm>
            <a:off x="467487" y="5595162"/>
            <a:ext cx="8374297" cy="107685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目的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A79F7CA-1123-4C0C-99CF-947BD23A2F23}"/>
              </a:ext>
            </a:extLst>
          </p:cNvPr>
          <p:cNvSpPr/>
          <p:nvPr/>
        </p:nvSpPr>
        <p:spPr>
          <a:xfrm>
            <a:off x="8443177" y="1262837"/>
            <a:ext cx="1422400" cy="515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かめの家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98B80624-B371-47F4-97F5-8AFAB59E3DFF}"/>
              </a:ext>
            </a:extLst>
          </p:cNvPr>
          <p:cNvSpPr/>
          <p:nvPr/>
        </p:nvSpPr>
        <p:spPr>
          <a:xfrm>
            <a:off x="904023" y="1262837"/>
            <a:ext cx="1422400" cy="515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阪急バス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4D70F4A-40B8-4F70-86B8-29189358591C}"/>
              </a:ext>
            </a:extLst>
          </p:cNvPr>
          <p:cNvSpPr/>
          <p:nvPr/>
        </p:nvSpPr>
        <p:spPr>
          <a:xfrm>
            <a:off x="467487" y="2407128"/>
            <a:ext cx="1422400" cy="515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大阪府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8D8C722-57A9-424B-9937-299AEF8626E2}"/>
              </a:ext>
            </a:extLst>
          </p:cNvPr>
          <p:cNvSpPr/>
          <p:nvPr/>
        </p:nvSpPr>
        <p:spPr>
          <a:xfrm>
            <a:off x="2107724" y="2407128"/>
            <a:ext cx="1422400" cy="515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豊能町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A5F4183F-415B-40A3-AD16-6E8A42DAF6F2}"/>
              </a:ext>
            </a:extLst>
          </p:cNvPr>
          <p:cNvSpPr/>
          <p:nvPr/>
        </p:nvSpPr>
        <p:spPr>
          <a:xfrm>
            <a:off x="4243907" y="2407128"/>
            <a:ext cx="1422400" cy="515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CSPFC</a:t>
            </a:r>
            <a:endParaRPr kumimoji="1" lang="ja-JP" altLang="en-US" sz="1600" dirty="0">
              <a:solidFill>
                <a:srgbClr val="942825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4C4D158-5395-4E95-9355-1D661358F0AB}"/>
              </a:ext>
            </a:extLst>
          </p:cNvPr>
          <p:cNvSpPr/>
          <p:nvPr/>
        </p:nvSpPr>
        <p:spPr>
          <a:xfrm>
            <a:off x="4243907" y="3225955"/>
            <a:ext cx="1422400" cy="515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ドコモ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1B6158E-DB48-4751-AD9F-245C371796B5}"/>
              </a:ext>
            </a:extLst>
          </p:cNvPr>
          <p:cNvSpPr/>
          <p:nvPr/>
        </p:nvSpPr>
        <p:spPr>
          <a:xfrm>
            <a:off x="3257181" y="4097514"/>
            <a:ext cx="1422400" cy="515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関電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F0BDFD6-5320-482D-829D-33420572EFF4}"/>
              </a:ext>
            </a:extLst>
          </p:cNvPr>
          <p:cNvSpPr/>
          <p:nvPr/>
        </p:nvSpPr>
        <p:spPr>
          <a:xfrm>
            <a:off x="5384800" y="4097514"/>
            <a:ext cx="1422400" cy="515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SWAT</a:t>
            </a:r>
            <a:endParaRPr kumimoji="1" lang="ja-JP" altLang="en-US" sz="1600" dirty="0">
              <a:solidFill>
                <a:srgbClr val="942825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27402B8-C3AA-4B87-AEF3-57336A1AA6FD}"/>
              </a:ext>
            </a:extLst>
          </p:cNvPr>
          <p:cNvSpPr/>
          <p:nvPr/>
        </p:nvSpPr>
        <p:spPr>
          <a:xfrm>
            <a:off x="4243907" y="747021"/>
            <a:ext cx="1422400" cy="515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省庁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8F1CDF4-7C0A-4D85-99C3-AECC41A06239}"/>
              </a:ext>
            </a:extLst>
          </p:cNvPr>
          <p:cNvSpPr/>
          <p:nvPr/>
        </p:nvSpPr>
        <p:spPr>
          <a:xfrm>
            <a:off x="467488" y="5048352"/>
            <a:ext cx="8374296" cy="515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町内住民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D8C08162-C0F8-4929-B75C-45079BD05FC9}"/>
              </a:ext>
            </a:extLst>
          </p:cNvPr>
          <p:cNvSpPr/>
          <p:nvPr/>
        </p:nvSpPr>
        <p:spPr>
          <a:xfrm>
            <a:off x="9255934" y="5999190"/>
            <a:ext cx="1422400" cy="515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旅行者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D5937F96-A4B6-42B9-8D4D-356D2B417D89}"/>
              </a:ext>
            </a:extLst>
          </p:cNvPr>
          <p:cNvSpPr/>
          <p:nvPr/>
        </p:nvSpPr>
        <p:spPr>
          <a:xfrm>
            <a:off x="6169189" y="5999190"/>
            <a:ext cx="1422400" cy="515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介護？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EACE77B-B98B-44A8-A06E-C727F5051850}"/>
              </a:ext>
            </a:extLst>
          </p:cNvPr>
          <p:cNvSpPr/>
          <p:nvPr/>
        </p:nvSpPr>
        <p:spPr>
          <a:xfrm>
            <a:off x="748178" y="5999190"/>
            <a:ext cx="1422400" cy="515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買物困難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CF828EA7-3567-42C8-A08A-147B13433950}"/>
              </a:ext>
            </a:extLst>
          </p:cNvPr>
          <p:cNvSpPr/>
          <p:nvPr/>
        </p:nvSpPr>
        <p:spPr>
          <a:xfrm>
            <a:off x="2551148" y="5999190"/>
            <a:ext cx="1422400" cy="515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ヘルスラボ通い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9B3DCC13-5EF8-47ED-B2F2-3257A5A6F572}"/>
              </a:ext>
            </a:extLst>
          </p:cNvPr>
          <p:cNvCxnSpPr>
            <a:cxnSpLocks/>
          </p:cNvCxnSpPr>
          <p:nvPr/>
        </p:nvCxnSpPr>
        <p:spPr>
          <a:xfrm>
            <a:off x="8281262" y="1092631"/>
            <a:ext cx="0" cy="352069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タイトル 2">
            <a:extLst>
              <a:ext uri="{FF2B5EF4-FFF2-40B4-BE49-F238E27FC236}">
                <a16:creationId xmlns:a16="http://schemas.microsoft.com/office/drawing/2014/main" id="{774CD3D1-CFCE-448F-B1D8-C2CAE7CAECF7}"/>
              </a:ext>
            </a:extLst>
          </p:cNvPr>
          <p:cNvSpPr txBox="1">
            <a:spLocks/>
          </p:cNvSpPr>
          <p:nvPr/>
        </p:nvSpPr>
        <p:spPr>
          <a:xfrm>
            <a:off x="1393388" y="44489"/>
            <a:ext cx="9915158" cy="425394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ステークホルダー書いてみる（例えばモビリティ）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FD1B4635-E529-4A62-81DA-37F10E465FC9}"/>
              </a:ext>
            </a:extLst>
          </p:cNvPr>
          <p:cNvCxnSpPr>
            <a:cxnSpLocks/>
            <a:stCxn id="10" idx="2"/>
            <a:endCxn id="6" idx="0"/>
          </p:cNvCxnSpPr>
          <p:nvPr/>
        </p:nvCxnSpPr>
        <p:spPr>
          <a:xfrm>
            <a:off x="4955107" y="1262837"/>
            <a:ext cx="0" cy="1144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コネクタ: カギ線 26">
            <a:extLst>
              <a:ext uri="{FF2B5EF4-FFF2-40B4-BE49-F238E27FC236}">
                <a16:creationId xmlns:a16="http://schemas.microsoft.com/office/drawing/2014/main" id="{DA420AD3-707F-4F64-B5C0-7A89293BA5E9}"/>
              </a:ext>
            </a:extLst>
          </p:cNvPr>
          <p:cNvCxnSpPr>
            <a:cxnSpLocks/>
            <a:stCxn id="4" idx="1"/>
            <a:endCxn id="10" idx="1"/>
          </p:cNvCxnSpPr>
          <p:nvPr/>
        </p:nvCxnSpPr>
        <p:spPr>
          <a:xfrm rot="10800000" flipH="1">
            <a:off x="467487" y="1004930"/>
            <a:ext cx="3776420" cy="1660107"/>
          </a:xfrm>
          <a:prstGeom prst="bentConnector3">
            <a:avLst>
              <a:gd name="adj1" fmla="val -6053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コネクタ: カギ線 29">
            <a:extLst>
              <a:ext uri="{FF2B5EF4-FFF2-40B4-BE49-F238E27FC236}">
                <a16:creationId xmlns:a16="http://schemas.microsoft.com/office/drawing/2014/main" id="{6C98B27B-6586-4EE3-8422-82BB3206471B}"/>
              </a:ext>
            </a:extLst>
          </p:cNvPr>
          <p:cNvCxnSpPr>
            <a:cxnSpLocks/>
            <a:stCxn id="4" idx="0"/>
            <a:endCxn id="3" idx="2"/>
          </p:cNvCxnSpPr>
          <p:nvPr/>
        </p:nvCxnSpPr>
        <p:spPr>
          <a:xfrm rot="5400000" flipH="1" flipV="1">
            <a:off x="1082718" y="1874623"/>
            <a:ext cx="628475" cy="43653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コネクタ: カギ線 31">
            <a:extLst>
              <a:ext uri="{FF2B5EF4-FFF2-40B4-BE49-F238E27FC236}">
                <a16:creationId xmlns:a16="http://schemas.microsoft.com/office/drawing/2014/main" id="{07342DBD-7930-432D-96DE-7273BF271084}"/>
              </a:ext>
            </a:extLst>
          </p:cNvPr>
          <p:cNvCxnSpPr>
            <a:cxnSpLocks/>
            <a:stCxn id="5" idx="0"/>
            <a:endCxn id="3" idx="2"/>
          </p:cNvCxnSpPr>
          <p:nvPr/>
        </p:nvCxnSpPr>
        <p:spPr>
          <a:xfrm rot="16200000" flipV="1">
            <a:off x="1902837" y="1491040"/>
            <a:ext cx="628475" cy="120370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90F061C-F18B-4E28-BAF2-7D6C9E8925A7}"/>
              </a:ext>
            </a:extLst>
          </p:cNvPr>
          <p:cNvSpPr txBox="1"/>
          <p:nvPr/>
        </p:nvSpPr>
        <p:spPr>
          <a:xfrm>
            <a:off x="396140" y="78371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予算申請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6191478D-09F6-4586-83E3-D32F769554C3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3530124" y="2665036"/>
            <a:ext cx="7137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545FFB0-B848-4C54-BEF3-D9AC249B354C}"/>
              </a:ext>
            </a:extLst>
          </p:cNvPr>
          <p:cNvSpPr txBox="1"/>
          <p:nvPr/>
        </p:nvSpPr>
        <p:spPr>
          <a:xfrm>
            <a:off x="3530124" y="238328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予算検討</a:t>
            </a: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DBA85814-D8B2-4EAF-ACD4-52A091CBC25A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4955107" y="2922944"/>
            <a:ext cx="0" cy="303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C309007-EAA1-452B-8E46-F63BA8072ADA}"/>
              </a:ext>
            </a:extLst>
          </p:cNvPr>
          <p:cNvSpPr txBox="1"/>
          <p:nvPr/>
        </p:nvSpPr>
        <p:spPr>
          <a:xfrm>
            <a:off x="4318365" y="3797126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モビリティ分科会</a:t>
            </a:r>
          </a:p>
        </p:txBody>
      </p:sp>
      <p:cxnSp>
        <p:nvCxnSpPr>
          <p:cNvPr id="49" name="コネクタ: カギ線 48">
            <a:extLst>
              <a:ext uri="{FF2B5EF4-FFF2-40B4-BE49-F238E27FC236}">
                <a16:creationId xmlns:a16="http://schemas.microsoft.com/office/drawing/2014/main" id="{9709474E-0405-4241-8082-8EBB2ACA4DE1}"/>
              </a:ext>
            </a:extLst>
          </p:cNvPr>
          <p:cNvCxnSpPr>
            <a:cxnSpLocks/>
            <a:stCxn id="46" idx="3"/>
            <a:endCxn id="2" idx="1"/>
          </p:cNvCxnSpPr>
          <p:nvPr/>
        </p:nvCxnSpPr>
        <p:spPr>
          <a:xfrm flipV="1">
            <a:off x="6935490" y="1520745"/>
            <a:ext cx="1507687" cy="24156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B931382-7DE2-41C6-849B-A0822AEDFB90}"/>
              </a:ext>
            </a:extLst>
          </p:cNvPr>
          <p:cNvSpPr txBox="1"/>
          <p:nvPr/>
        </p:nvSpPr>
        <p:spPr>
          <a:xfrm>
            <a:off x="7394766" y="1904179"/>
            <a:ext cx="353943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100" dirty="0"/>
              <a:t>地域固有課題へアプローチ</a:t>
            </a: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48D9AF81-4260-4C30-A493-7BD78107266E}"/>
              </a:ext>
            </a:extLst>
          </p:cNvPr>
          <p:cNvSpPr/>
          <p:nvPr/>
        </p:nvSpPr>
        <p:spPr>
          <a:xfrm>
            <a:off x="10597346" y="2816541"/>
            <a:ext cx="1422400" cy="515816"/>
          </a:xfrm>
          <a:prstGeom prst="roundRect">
            <a:avLst/>
          </a:prstGeom>
          <a:noFill/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初狩川</a:t>
            </a:r>
            <a:endParaRPr kumimoji="1" lang="en-US" altLang="ja-JP" sz="1600" dirty="0">
              <a:solidFill>
                <a:srgbClr val="942825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観光</a:t>
            </a: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6D3B8FEC-4065-4035-B996-576F213C9E5D}"/>
              </a:ext>
            </a:extLst>
          </p:cNvPr>
          <p:cNvSpPr/>
          <p:nvPr/>
        </p:nvSpPr>
        <p:spPr>
          <a:xfrm>
            <a:off x="9255934" y="3800828"/>
            <a:ext cx="1422400" cy="515816"/>
          </a:xfrm>
          <a:prstGeom prst="roundRect">
            <a:avLst/>
          </a:prstGeom>
          <a:noFill/>
          <a:ln w="28575">
            <a:solidFill>
              <a:srgbClr val="9428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渋滞</a:t>
            </a:r>
            <a:endParaRPr kumimoji="1" lang="en-US" altLang="ja-JP" sz="1600" dirty="0">
              <a:solidFill>
                <a:srgbClr val="942825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600" dirty="0">
                <a:solidFill>
                  <a:srgbClr val="942825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駐車場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7CF5F6B0-0599-474A-8F21-716D260D7060}"/>
              </a:ext>
            </a:extLst>
          </p:cNvPr>
          <p:cNvSpPr/>
          <p:nvPr/>
        </p:nvSpPr>
        <p:spPr>
          <a:xfrm>
            <a:off x="396140" y="2258008"/>
            <a:ext cx="3242796" cy="8420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6F30E8F-E633-46F5-B97E-4344C4FA7F6A}"/>
              </a:ext>
            </a:extLst>
          </p:cNvPr>
          <p:cNvSpPr txBox="1"/>
          <p:nvPr/>
        </p:nvSpPr>
        <p:spPr>
          <a:xfrm>
            <a:off x="382085" y="3173300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阪急バスとの接点</a:t>
            </a:r>
          </a:p>
        </p:txBody>
      </p:sp>
    </p:spTree>
    <p:extLst>
      <p:ext uri="{BB962C8B-B14F-4D97-AF65-F5344CB8AC3E}">
        <p14:creationId xmlns:p14="http://schemas.microsoft.com/office/powerpoint/2010/main" val="1381145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E36516-AC6C-4DC8-B077-5C11BA92F989}"/>
              </a:ext>
            </a:extLst>
          </p:cNvPr>
          <p:cNvSpPr txBox="1"/>
          <p:nvPr/>
        </p:nvSpPr>
        <p:spPr>
          <a:xfrm>
            <a:off x="1576873" y="0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JP-LINK</a:t>
            </a:r>
            <a:r>
              <a:rPr kumimoji="1" lang="ja-JP" altLang="en-US" sz="2400" dirty="0">
                <a:solidFill>
                  <a:schemeClr val="bg1"/>
                </a:solidFill>
              </a:rPr>
              <a:t>総集編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9CF9C3-D1B1-40A5-A1ED-776C1B0B85EA}"/>
              </a:ext>
            </a:extLst>
          </p:cNvPr>
          <p:cNvSpPr txBox="1"/>
          <p:nvPr/>
        </p:nvSpPr>
        <p:spPr>
          <a:xfrm>
            <a:off x="130628" y="746449"/>
            <a:ext cx="11469807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１．セキュリティサーバーとアダプタサーバーを皆さんのデータベースにインストール</a:t>
            </a:r>
            <a:endParaRPr kumimoji="1" lang="en-US" altLang="ja-JP" sz="2000" dirty="0"/>
          </a:p>
          <a:p>
            <a:r>
              <a:rPr kumimoji="1" lang="ja-JP" altLang="en-US" sz="2000" dirty="0"/>
              <a:t>２．アダプタサーバーで、出す情報出したくない情報の設定をしてください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kumimoji="1" lang="ja-JP" altLang="en-US" sz="2000" dirty="0"/>
              <a:t>３．出す情報と出したくない情報は、サービス含めて誰と何するのかが決まれば定義できるはず！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kumimoji="1" lang="ja-JP" altLang="en-US" sz="2000" dirty="0"/>
              <a:t>４．</a:t>
            </a:r>
            <a:r>
              <a:rPr kumimoji="1" lang="en-US" altLang="ja-JP" sz="2000" dirty="0"/>
              <a:t>JP-LINK</a:t>
            </a:r>
            <a:r>
              <a:rPr kumimoji="1" lang="ja-JP" altLang="en-US" sz="2000" dirty="0"/>
              <a:t>のインストールに関しては中級編でハンズオンセミナーで試してみてください。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kumimoji="1" lang="ja-JP" altLang="en-US" sz="2000" b="1" dirty="0"/>
              <a:t>課金タイミング</a:t>
            </a:r>
            <a:endParaRPr kumimoji="1" lang="en-US" altLang="ja-JP" sz="2000" b="1" dirty="0"/>
          </a:p>
          <a:p>
            <a:r>
              <a:rPr kumimoji="1" lang="ja-JP" altLang="en-US" sz="2000" dirty="0"/>
              <a:t>　</a:t>
            </a:r>
            <a:r>
              <a:rPr kumimoji="1" lang="en-US" altLang="ja-JP" sz="2000" dirty="0"/>
              <a:t>2021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1/2</a:t>
            </a:r>
            <a:r>
              <a:rPr kumimoji="1" lang="ja-JP" altLang="en-US" sz="2000" dirty="0"/>
              <a:t>月頃からテストしてみて、約</a:t>
            </a:r>
            <a:r>
              <a:rPr kumimoji="1" lang="en-US" altLang="ja-JP" sz="2000" dirty="0"/>
              <a:t>2</a:t>
            </a:r>
            <a:r>
              <a:rPr kumimoji="1" lang="ja-JP" altLang="en-US" sz="2000" dirty="0"/>
              <a:t>か月くらいトライアル無料で試してみてください。</a:t>
            </a:r>
            <a:br>
              <a:rPr kumimoji="1" lang="en-US" altLang="ja-JP" sz="2000" dirty="0"/>
            </a:br>
            <a:r>
              <a:rPr kumimoji="1" lang="ja-JP" altLang="en-US" sz="2000" dirty="0"/>
              <a:t>　</a:t>
            </a:r>
            <a:r>
              <a:rPr kumimoji="1" lang="en-US" altLang="ja-JP" sz="2000" dirty="0"/>
              <a:t>CSPFC</a:t>
            </a:r>
            <a:r>
              <a:rPr kumimoji="1" lang="ja-JP" altLang="en-US" sz="2000" dirty="0"/>
              <a:t>からログデータと費用を各社に提示し、本格的に利用料の検討をして、自治体への</a:t>
            </a:r>
            <a:br>
              <a:rPr kumimoji="1" lang="en-US" altLang="ja-JP" sz="2000" dirty="0"/>
            </a:br>
            <a:r>
              <a:rPr kumimoji="1" lang="ja-JP" altLang="en-US" sz="2000" dirty="0"/>
              <a:t>　換金プロセスを検討進めます。支援（サービス提供）した自治体に少しでも財政改善するのに</a:t>
            </a:r>
            <a:br>
              <a:rPr kumimoji="1" lang="en-US" altLang="ja-JP" sz="2000" dirty="0"/>
            </a:br>
            <a:r>
              <a:rPr kumimoji="1" lang="ja-JP" altLang="en-US" sz="2000" dirty="0"/>
              <a:t>　ご協力ください。</a:t>
            </a:r>
            <a:endParaRPr kumimoji="1" lang="en-US" altLang="ja-JP" sz="2000" dirty="0"/>
          </a:p>
          <a:p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9948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BA623A-B16C-439C-9405-B6C0310A84D1}"/>
              </a:ext>
            </a:extLst>
          </p:cNvPr>
          <p:cNvSpPr txBox="1"/>
          <p:nvPr/>
        </p:nvSpPr>
        <p:spPr>
          <a:xfrm>
            <a:off x="1576873" y="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</a:rPr>
              <a:t>その他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1D00AC-B7A3-4C34-877C-28D98FA3ECE2}"/>
              </a:ext>
            </a:extLst>
          </p:cNvPr>
          <p:cNvSpPr txBox="1"/>
          <p:nvPr/>
        </p:nvSpPr>
        <p:spPr>
          <a:xfrm>
            <a:off x="177282" y="541176"/>
            <a:ext cx="91614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地域</a:t>
            </a:r>
            <a:r>
              <a:rPr kumimoji="1" lang="en-US" altLang="ja-JP" sz="2800" dirty="0"/>
              <a:t>BWA</a:t>
            </a:r>
            <a:r>
              <a:rPr kumimoji="1" lang="ja-JP" altLang="en-US" sz="2800" dirty="0"/>
              <a:t>（広域</a:t>
            </a:r>
            <a:r>
              <a:rPr kumimoji="1" lang="en-US" altLang="ja-JP" sz="2800" dirty="0" err="1"/>
              <a:t>WiFi</a:t>
            </a:r>
            <a:r>
              <a:rPr kumimoji="1" lang="ja-JP" altLang="en-US" sz="2800" dirty="0"/>
              <a:t>に関して）</a:t>
            </a:r>
            <a:endParaRPr kumimoji="1" lang="en-US" altLang="ja-JP" sz="2800" dirty="0"/>
          </a:p>
          <a:p>
            <a:r>
              <a:rPr kumimoji="1" lang="ja-JP" altLang="en-US" sz="2800" dirty="0"/>
              <a:t>　</a:t>
            </a:r>
            <a:r>
              <a:rPr kumimoji="1" lang="en-US" altLang="ja-JP" sz="2800" dirty="0"/>
              <a:t>NEC</a:t>
            </a:r>
            <a:r>
              <a:rPr kumimoji="1" lang="ja-JP" altLang="en-US" sz="2800" dirty="0"/>
              <a:t>ネッツエスアイまたは</a:t>
            </a:r>
            <a:r>
              <a:rPr kumimoji="1" lang="en-US" altLang="ja-JP" sz="2800" dirty="0"/>
              <a:t>ITSCOM</a:t>
            </a:r>
            <a:r>
              <a:rPr kumimoji="1" lang="ja-JP" altLang="en-US" sz="2800" dirty="0"/>
              <a:t>向けアナウンス</a:t>
            </a:r>
            <a:endParaRPr kumimoji="1" lang="en-US" altLang="ja-JP" sz="2800" dirty="0"/>
          </a:p>
          <a:p>
            <a:r>
              <a:rPr kumimoji="1" lang="ja-JP" altLang="en-US" sz="2800" dirty="0"/>
              <a:t>　　何に使えるの？　どう使えるの？　</a:t>
            </a:r>
            <a:endParaRPr kumimoji="1" lang="en-US" altLang="ja-JP" sz="2800" dirty="0"/>
          </a:p>
          <a:p>
            <a:r>
              <a:rPr kumimoji="1" lang="ja-JP" altLang="en-US" sz="2800" dirty="0"/>
              <a:t>　　　→自治体で使ってる</a:t>
            </a:r>
            <a:r>
              <a:rPr kumimoji="1" lang="en-US" altLang="ja-JP" sz="2800" dirty="0" err="1"/>
              <a:t>WiFi</a:t>
            </a:r>
            <a:r>
              <a:rPr kumimoji="1" lang="ja-JP" altLang="en-US" sz="2800" dirty="0"/>
              <a:t>コストを代替できるか？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80A4943-C136-4178-9CB5-DFEC58329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5" t="13625" r="16274"/>
          <a:stretch/>
        </p:blipFill>
        <p:spPr>
          <a:xfrm>
            <a:off x="2684869" y="2436569"/>
            <a:ext cx="6285711" cy="41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30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0C2997F-DB2A-41A8-9D38-0752810B5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3" t="20441" r="7344" b="6177"/>
          <a:stretch/>
        </p:blipFill>
        <p:spPr>
          <a:xfrm>
            <a:off x="838199" y="1371599"/>
            <a:ext cx="9267826" cy="539632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26A19C-200A-4DCA-B979-1DC1158E5DEB}"/>
              </a:ext>
            </a:extLst>
          </p:cNvPr>
          <p:cNvSpPr txBox="1"/>
          <p:nvPr/>
        </p:nvSpPr>
        <p:spPr>
          <a:xfrm>
            <a:off x="1438275" y="0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BWA</a:t>
            </a:r>
            <a:r>
              <a:rPr kumimoji="1" lang="ja-JP" altLang="en-US" sz="2400" b="1" dirty="0">
                <a:solidFill>
                  <a:schemeClr val="bg1"/>
                </a:solidFill>
              </a:rPr>
              <a:t>の展開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27395C-7E1C-4EC1-A7DC-20113177F6E1}"/>
              </a:ext>
            </a:extLst>
          </p:cNvPr>
          <p:cNvSpPr txBox="1"/>
          <p:nvPr/>
        </p:nvSpPr>
        <p:spPr>
          <a:xfrm>
            <a:off x="600075" y="73196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なんだか</a:t>
            </a:r>
            <a:r>
              <a:rPr kumimoji="1" lang="en-US" altLang="ja-JP" dirty="0"/>
              <a:t>CATV</a:t>
            </a:r>
            <a:r>
              <a:rPr kumimoji="1" lang="ja-JP" altLang="en-US" dirty="0"/>
              <a:t>ばかりな気が・・・</a:t>
            </a:r>
          </a:p>
        </p:txBody>
      </p:sp>
    </p:spTree>
    <p:extLst>
      <p:ext uri="{BB962C8B-B14F-4D97-AF65-F5344CB8AC3E}">
        <p14:creationId xmlns:p14="http://schemas.microsoft.com/office/powerpoint/2010/main" val="180168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B123B8A-D8E4-49D9-9A99-B60168F62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72" t="11067" r="13078" b="3066"/>
          <a:stretch/>
        </p:blipFill>
        <p:spPr>
          <a:xfrm>
            <a:off x="880510" y="1267866"/>
            <a:ext cx="6637716" cy="4656524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DC43EBE-F6C0-4548-BEED-EB6FEE1A8CCF}"/>
              </a:ext>
            </a:extLst>
          </p:cNvPr>
          <p:cNvSpPr/>
          <p:nvPr/>
        </p:nvSpPr>
        <p:spPr>
          <a:xfrm>
            <a:off x="2927415" y="1913321"/>
            <a:ext cx="292355" cy="3734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現在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5A6BC67-AA23-4F76-BA25-C18A0184B245}"/>
              </a:ext>
            </a:extLst>
          </p:cNvPr>
          <p:cNvSpPr txBox="1"/>
          <p:nvPr/>
        </p:nvSpPr>
        <p:spPr>
          <a:xfrm>
            <a:off x="4134010" y="163632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3/11</a:t>
            </a:r>
            <a:endParaRPr kumimoji="1"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123F23-8897-4E23-B48E-A78FECD64AF0}"/>
              </a:ext>
            </a:extLst>
          </p:cNvPr>
          <p:cNvSpPr txBox="1"/>
          <p:nvPr/>
        </p:nvSpPr>
        <p:spPr>
          <a:xfrm>
            <a:off x="3256750" y="1636325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2</a:t>
            </a:r>
            <a:r>
              <a:rPr kumimoji="1" lang="ja-JP" altLang="en-US" sz="1200" dirty="0"/>
              <a:t>月中旬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D6784B-7AC9-44CB-917C-29B4ADEC7805}"/>
              </a:ext>
            </a:extLst>
          </p:cNvPr>
          <p:cNvSpPr txBox="1"/>
          <p:nvPr/>
        </p:nvSpPr>
        <p:spPr>
          <a:xfrm>
            <a:off x="2456434" y="163632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12</a:t>
            </a:r>
            <a:r>
              <a:rPr kumimoji="1" lang="ja-JP" altLang="en-US" sz="1200" dirty="0"/>
              <a:t>月頃</a:t>
            </a:r>
          </a:p>
        </p:txBody>
      </p:sp>
      <p:sp>
        <p:nvSpPr>
          <p:cNvPr id="11" name="矢印: 上 10">
            <a:extLst>
              <a:ext uri="{FF2B5EF4-FFF2-40B4-BE49-F238E27FC236}">
                <a16:creationId xmlns:a16="http://schemas.microsoft.com/office/drawing/2014/main" id="{F487E980-4745-4FDF-AC72-13B2DA53E63B}"/>
              </a:ext>
            </a:extLst>
          </p:cNvPr>
          <p:cNvSpPr/>
          <p:nvPr/>
        </p:nvSpPr>
        <p:spPr>
          <a:xfrm>
            <a:off x="1544491" y="5409560"/>
            <a:ext cx="245889" cy="5993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328F6E7-A0FE-429F-94B8-2D6C2D968AEE}"/>
              </a:ext>
            </a:extLst>
          </p:cNvPr>
          <p:cNvSpPr/>
          <p:nvPr/>
        </p:nvSpPr>
        <p:spPr>
          <a:xfrm>
            <a:off x="1483018" y="6008914"/>
            <a:ext cx="2043953" cy="537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OSPF</a:t>
            </a:r>
            <a:r>
              <a:rPr kumimoji="1" lang="ja-JP" altLang="en-US" dirty="0"/>
              <a:t>報告会</a:t>
            </a:r>
            <a:endParaRPr kumimoji="1"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7002888-A18E-45CD-8C4D-450449973482}"/>
              </a:ext>
            </a:extLst>
          </p:cNvPr>
          <p:cNvSpPr txBox="1"/>
          <p:nvPr/>
        </p:nvSpPr>
        <p:spPr>
          <a:xfrm>
            <a:off x="1467214" y="654679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10</a:t>
            </a:r>
            <a:r>
              <a:rPr kumimoji="1" lang="ja-JP" altLang="en-US" sz="1200" dirty="0"/>
              <a:t>月</a:t>
            </a:r>
            <a:r>
              <a:rPr kumimoji="1" lang="en-US" altLang="ja-JP" sz="1200" dirty="0"/>
              <a:t>27</a:t>
            </a:r>
            <a:r>
              <a:rPr kumimoji="1" lang="ja-JP" altLang="en-US" sz="1200" dirty="0"/>
              <a:t>日頃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E19353F-E678-424E-80F6-D7A3ECBE96F0}"/>
              </a:ext>
            </a:extLst>
          </p:cNvPr>
          <p:cNvSpPr txBox="1"/>
          <p:nvPr/>
        </p:nvSpPr>
        <p:spPr>
          <a:xfrm>
            <a:off x="5769428" y="1636322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4</a:t>
            </a:r>
            <a:r>
              <a:rPr kumimoji="1" lang="ja-JP" altLang="en-US" sz="1200" dirty="0"/>
              <a:t>月</a:t>
            </a:r>
          </a:p>
        </p:txBody>
      </p:sp>
      <p:sp>
        <p:nvSpPr>
          <p:cNvPr id="15" name="矢印: 上 14">
            <a:extLst>
              <a:ext uri="{FF2B5EF4-FFF2-40B4-BE49-F238E27FC236}">
                <a16:creationId xmlns:a16="http://schemas.microsoft.com/office/drawing/2014/main" id="{13EC642C-839A-468B-8AB1-45478F0441B6}"/>
              </a:ext>
            </a:extLst>
          </p:cNvPr>
          <p:cNvSpPr/>
          <p:nvPr/>
        </p:nvSpPr>
        <p:spPr>
          <a:xfrm rot="10800000">
            <a:off x="1900540" y="1313967"/>
            <a:ext cx="245889" cy="5993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4A41F7C-47B0-4228-A080-B01590C97B62}"/>
              </a:ext>
            </a:extLst>
          </p:cNvPr>
          <p:cNvSpPr/>
          <p:nvPr/>
        </p:nvSpPr>
        <p:spPr>
          <a:xfrm>
            <a:off x="1058812" y="964534"/>
            <a:ext cx="2043953" cy="537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調達申請</a:t>
            </a:r>
            <a:endParaRPr kumimoji="1" lang="en-US" altLang="ja-JP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DBA1FCC-D44D-4B7A-808F-4513907845A3}"/>
              </a:ext>
            </a:extLst>
          </p:cNvPr>
          <p:cNvSpPr txBox="1"/>
          <p:nvPr/>
        </p:nvSpPr>
        <p:spPr>
          <a:xfrm>
            <a:off x="73969" y="5785703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並行して</a:t>
            </a:r>
            <a:endParaRPr kumimoji="1" lang="en-US" altLang="ja-JP" sz="1200" dirty="0"/>
          </a:p>
          <a:p>
            <a:r>
              <a:rPr kumimoji="1" lang="ja-JP" altLang="en-US" sz="1200" dirty="0"/>
              <a:t>豊能町予算</a:t>
            </a:r>
            <a:endParaRPr kumimoji="1" lang="en-US" altLang="ja-JP" sz="1200" dirty="0"/>
          </a:p>
          <a:p>
            <a:r>
              <a:rPr kumimoji="1" lang="en-US" altLang="ja-JP" sz="1200" dirty="0"/>
              <a:t>9</a:t>
            </a:r>
            <a:r>
              <a:rPr kumimoji="1" lang="ja-JP" altLang="en-US" sz="1200" dirty="0"/>
              <a:t>月末まで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D8C1AD3-F2C3-4B8C-A985-53CB5AA44906}"/>
              </a:ext>
            </a:extLst>
          </p:cNvPr>
          <p:cNvSpPr txBox="1"/>
          <p:nvPr/>
        </p:nvSpPr>
        <p:spPr>
          <a:xfrm>
            <a:off x="7707461" y="2655053"/>
            <a:ext cx="43396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中間検査を踏まえて報告書を随時更新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実績報告書の作成まで随時対応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OZ1,NEC</a:t>
            </a:r>
            <a:r>
              <a:rPr kumimoji="1" lang="ja-JP" altLang="en-US" dirty="0"/>
              <a:t>ネッツエスアイ</a:t>
            </a:r>
            <a:r>
              <a:rPr kumimoji="1" lang="en-US" altLang="ja-JP" dirty="0"/>
              <a:t>,</a:t>
            </a:r>
            <a:r>
              <a:rPr kumimoji="1" lang="ja-JP" altLang="en-US" dirty="0"/>
              <a:t>三井住友海上は</a:t>
            </a:r>
            <a:endParaRPr kumimoji="1" lang="en-US" altLang="ja-JP" dirty="0"/>
          </a:p>
          <a:p>
            <a:r>
              <a:rPr kumimoji="1" lang="ja-JP" altLang="en-US" dirty="0"/>
              <a:t>ご協力お願いします。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63384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91D5845-A660-4A84-833A-A6417B550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71" t="22125" r="32348" b="17227"/>
          <a:stretch/>
        </p:blipFill>
        <p:spPr>
          <a:xfrm>
            <a:off x="942393" y="951722"/>
            <a:ext cx="5206482" cy="458562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B8352AD-8A02-47CA-B991-C7E2E4F9E0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37" t="25000" r="34219" b="13088"/>
          <a:stretch/>
        </p:blipFill>
        <p:spPr>
          <a:xfrm>
            <a:off x="6444732" y="886408"/>
            <a:ext cx="4716193" cy="479593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D945FE-025F-4D3F-B820-1280700A4F9A}"/>
              </a:ext>
            </a:extLst>
          </p:cNvPr>
          <p:cNvSpPr txBox="1"/>
          <p:nvPr/>
        </p:nvSpPr>
        <p:spPr>
          <a:xfrm>
            <a:off x="1571625" y="76200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その他：たまたま</a:t>
            </a:r>
            <a:r>
              <a:rPr kumimoji="1" lang="en-US" altLang="ja-JP" dirty="0">
                <a:solidFill>
                  <a:schemeClr val="bg1"/>
                </a:solidFill>
              </a:rPr>
              <a:t>Facebook</a:t>
            </a:r>
            <a:r>
              <a:rPr kumimoji="1" lang="ja-JP" altLang="en-US" dirty="0">
                <a:solidFill>
                  <a:schemeClr val="bg1"/>
                </a:solidFill>
              </a:rPr>
              <a:t>見てたら！</a:t>
            </a:r>
          </a:p>
        </p:txBody>
      </p:sp>
    </p:spTree>
    <p:extLst>
      <p:ext uri="{BB962C8B-B14F-4D97-AF65-F5344CB8AC3E}">
        <p14:creationId xmlns:p14="http://schemas.microsoft.com/office/powerpoint/2010/main" val="3947901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29BC07-7EE7-40E0-84CC-B97552AB98E9}"/>
              </a:ext>
            </a:extLst>
          </p:cNvPr>
          <p:cNvSpPr txBox="1"/>
          <p:nvPr/>
        </p:nvSpPr>
        <p:spPr>
          <a:xfrm>
            <a:off x="2967317" y="2835549"/>
            <a:ext cx="6109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/>
              <a:t>CSPFC</a:t>
            </a:r>
            <a:r>
              <a:rPr kumimoji="1" lang="ja-JP" altLang="en-US" sz="4400" b="1" dirty="0"/>
              <a:t>事務局からの案内</a:t>
            </a:r>
          </a:p>
        </p:txBody>
      </p:sp>
    </p:spTree>
    <p:extLst>
      <p:ext uri="{BB962C8B-B14F-4D97-AF65-F5344CB8AC3E}">
        <p14:creationId xmlns:p14="http://schemas.microsoft.com/office/powerpoint/2010/main" val="3403575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DBBD1E5-3DA4-475F-9A62-F31308A07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22" y="570578"/>
            <a:ext cx="8468024" cy="613040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E43D6D-3B74-4687-8A2A-CEC4AE22E4DB}"/>
              </a:ext>
            </a:extLst>
          </p:cNvPr>
          <p:cNvSpPr txBox="1"/>
          <p:nvPr/>
        </p:nvSpPr>
        <p:spPr>
          <a:xfrm>
            <a:off x="1472011" y="6147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メーリングリスト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F69BD2-473D-4193-8BD3-4A5B25BF1C8C}"/>
              </a:ext>
            </a:extLst>
          </p:cNvPr>
          <p:cNvSpPr txBox="1"/>
          <p:nvPr/>
        </p:nvSpPr>
        <p:spPr>
          <a:xfrm>
            <a:off x="8724384" y="931652"/>
            <a:ext cx="346761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豊能定例会が全ての基本</a:t>
            </a:r>
            <a:endParaRPr kumimoji="1" lang="en-US" altLang="ja-JP" sz="1600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今後</a:t>
            </a:r>
            <a:r>
              <a:rPr kumimoji="1" lang="en-US" altLang="ja-JP" sz="1600" dirty="0"/>
              <a:t>all</a:t>
            </a:r>
            <a:r>
              <a:rPr kumimoji="1" lang="ja-JP" altLang="en-US" sz="1600" dirty="0"/>
              <a:t>でメンバーも参加</a:t>
            </a:r>
            <a:endParaRPr kumimoji="1" lang="en-US" altLang="ja-JP" sz="1600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各自治体向けには</a:t>
            </a:r>
            <a:endParaRPr kumimoji="1" lang="en-US" altLang="ja-JP" sz="1600" dirty="0"/>
          </a:p>
          <a:p>
            <a:r>
              <a:rPr kumimoji="1" lang="ja-JP" altLang="en-US" sz="1600" dirty="0"/>
              <a:t>別分科会を設定し、個別対応</a:t>
            </a:r>
            <a:endParaRPr kumimoji="1" lang="en-US" altLang="ja-JP" sz="1600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例：福井県</a:t>
            </a:r>
            <a:endParaRPr kumimoji="1" lang="en-US" altLang="ja-JP" sz="1600" dirty="0"/>
          </a:p>
          <a:p>
            <a:r>
              <a:rPr kumimoji="1" lang="ja-JP" altLang="en-US" sz="1600" dirty="0"/>
              <a:t>　福井ワーキング</a:t>
            </a:r>
            <a:endParaRPr kumimoji="1" lang="en-US" altLang="ja-JP" sz="1600" dirty="0"/>
          </a:p>
          <a:p>
            <a:r>
              <a:rPr kumimoji="1" lang="ja-JP" altLang="en-US" sz="1600" dirty="0"/>
              <a:t>　　</a:t>
            </a:r>
            <a:r>
              <a:rPr kumimoji="1" lang="en-US" altLang="ja-JP" sz="1600" dirty="0"/>
              <a:t>CSPFC</a:t>
            </a:r>
            <a:r>
              <a:rPr kumimoji="1" lang="ja-JP" altLang="en-US" sz="1600" dirty="0"/>
              <a:t>リーダー企業</a:t>
            </a:r>
            <a:br>
              <a:rPr kumimoji="1" lang="en-US" altLang="ja-JP" sz="1600" dirty="0"/>
            </a:br>
            <a:r>
              <a:rPr kumimoji="1" lang="ja-JP" altLang="en-US" sz="1600" dirty="0"/>
              <a:t>　　＋地元企業（各社</a:t>
            </a:r>
            <a:r>
              <a:rPr kumimoji="1" lang="en-US" altLang="ja-JP" sz="1600" dirty="0"/>
              <a:t>CSPF</a:t>
            </a:r>
            <a:r>
              <a:rPr kumimoji="1" lang="ja-JP" altLang="en-US" sz="1600" dirty="0"/>
              <a:t>参加要）</a:t>
            </a:r>
          </a:p>
        </p:txBody>
      </p:sp>
    </p:spTree>
    <p:extLst>
      <p:ext uri="{BB962C8B-B14F-4D97-AF65-F5344CB8AC3E}">
        <p14:creationId xmlns:p14="http://schemas.microsoft.com/office/powerpoint/2010/main" val="2310771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3C9E28-85BA-4C55-82F3-283BE5E03748}"/>
              </a:ext>
            </a:extLst>
          </p:cNvPr>
          <p:cNvSpPr txBox="1"/>
          <p:nvPr/>
        </p:nvSpPr>
        <p:spPr>
          <a:xfrm>
            <a:off x="1720312" y="2828441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altLang="ja-JP" sz="4000" dirty="0"/>
          </a:p>
        </p:txBody>
      </p:sp>
      <p:pic>
        <p:nvPicPr>
          <p:cNvPr id="5" name="図 5" descr="建物, ブラインド が含まれている画像&#10;&#10;説明は自動で生成されたものです">
            <a:extLst>
              <a:ext uri="{FF2B5EF4-FFF2-40B4-BE49-F238E27FC236}">
                <a16:creationId xmlns:a16="http://schemas.microsoft.com/office/drawing/2014/main" id="{1A4D3B0B-928B-4D58-BE48-B5FC99DBB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58" y="520640"/>
            <a:ext cx="11909284" cy="625976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0CB775-4F1D-4FB1-9641-B9C6238EF4F5}"/>
              </a:ext>
            </a:extLst>
          </p:cNvPr>
          <p:cNvSpPr txBox="1"/>
          <p:nvPr/>
        </p:nvSpPr>
        <p:spPr>
          <a:xfrm>
            <a:off x="1704512" y="79897"/>
            <a:ext cx="366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分科会メーリングリスト</a:t>
            </a:r>
          </a:p>
        </p:txBody>
      </p:sp>
    </p:spTree>
    <p:extLst>
      <p:ext uri="{BB962C8B-B14F-4D97-AF65-F5344CB8AC3E}">
        <p14:creationId xmlns:p14="http://schemas.microsoft.com/office/powerpoint/2010/main" val="762835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608636-5FBE-40C3-96C0-D5112DEBA3B8}"/>
              </a:ext>
            </a:extLst>
          </p:cNvPr>
          <p:cNvSpPr txBox="1"/>
          <p:nvPr/>
        </p:nvSpPr>
        <p:spPr>
          <a:xfrm>
            <a:off x="382554" y="839755"/>
            <a:ext cx="11162030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とよのウォーキングアプリ</a:t>
            </a:r>
            <a:r>
              <a:rPr kumimoji="1" lang="en-US" altLang="ja-JP" sz="1400" dirty="0"/>
              <a:t>URL</a:t>
            </a:r>
          </a:p>
          <a:p>
            <a:r>
              <a:rPr kumimoji="1" lang="ja-JP" altLang="en-US" sz="1400" dirty="0"/>
              <a:t>　</a:t>
            </a:r>
            <a:r>
              <a:rPr kumimoji="1" lang="en-US" altLang="ja-JP" sz="1400" dirty="0"/>
              <a:t>URL</a:t>
            </a:r>
            <a:r>
              <a:rPr kumimoji="1" lang="ja-JP" altLang="en-US" sz="1400" dirty="0"/>
              <a:t>が難しいので、「とよのん」または「とよのんウォーキング」で</a:t>
            </a:r>
            <a:r>
              <a:rPr kumimoji="1" lang="en-US" altLang="ja-JP" sz="1400" dirty="0"/>
              <a:t>Appstore/</a:t>
            </a:r>
            <a:r>
              <a:rPr kumimoji="1" lang="en-US" altLang="ja-JP" sz="1400" dirty="0" err="1"/>
              <a:t>GooglePlay</a:t>
            </a:r>
            <a:r>
              <a:rPr kumimoji="1" lang="ja-JP" altLang="en-US" sz="1400" dirty="0"/>
              <a:t>検索</a:t>
            </a:r>
            <a:endParaRPr kumimoji="1" lang="en-US" altLang="ja-JP" sz="1400" dirty="0"/>
          </a:p>
          <a:p>
            <a:endParaRPr kumimoji="1" lang="en-US" altLang="ja-JP" sz="1400" dirty="0"/>
          </a:p>
          <a:p>
            <a:r>
              <a:rPr kumimoji="1" lang="ja-JP" altLang="en-US" sz="1400" dirty="0"/>
              <a:t>アンケートに関して</a:t>
            </a:r>
            <a:endParaRPr kumimoji="1" lang="en-US" altLang="ja-JP" sz="1400" dirty="0"/>
          </a:p>
          <a:p>
            <a:r>
              <a:rPr kumimoji="1" lang="ja-JP" altLang="en-US" sz="1400" dirty="0"/>
              <a:t>　＞アンケート質問内容の文字数</a:t>
            </a:r>
            <a:r>
              <a:rPr kumimoji="1" lang="en-US" altLang="ja-JP" sz="1400" dirty="0"/>
              <a:t>MAX</a:t>
            </a:r>
          </a:p>
          <a:p>
            <a:r>
              <a:rPr kumimoji="1" lang="ja-JP" altLang="en-US" sz="1400" dirty="0"/>
              <a:t>　　　質問文、回答文ともに以下の文字数を推奨します。</a:t>
            </a:r>
          </a:p>
          <a:p>
            <a:endParaRPr kumimoji="1" lang="ja-JP" altLang="en-US" sz="1400" dirty="0"/>
          </a:p>
          <a:p>
            <a:r>
              <a:rPr kumimoji="1" lang="ja-JP" altLang="en-US" sz="1400" dirty="0"/>
              <a:t>　　　優先順位１のパターン：見栄えが良い</a:t>
            </a:r>
          </a:p>
          <a:p>
            <a:r>
              <a:rPr kumimoji="1" lang="ja-JP" altLang="en-US" sz="1400" dirty="0"/>
              <a:t>　　　　</a:t>
            </a:r>
            <a:r>
              <a:rPr kumimoji="1" lang="en-US" altLang="ja-JP" sz="1400" dirty="0"/>
              <a:t>1</a:t>
            </a:r>
            <a:r>
              <a:rPr kumimoji="1" lang="ja-JP" altLang="en-US" sz="1400" dirty="0"/>
              <a:t>行目全角で</a:t>
            </a:r>
            <a:r>
              <a:rPr kumimoji="1" lang="en-US" altLang="ja-JP" sz="1400" dirty="0"/>
              <a:t>17</a:t>
            </a:r>
            <a:r>
              <a:rPr kumimoji="1" lang="ja-JP" altLang="en-US" sz="1400" dirty="0"/>
              <a:t>文字まで</a:t>
            </a:r>
          </a:p>
          <a:p>
            <a:endParaRPr kumimoji="1" lang="ja-JP" altLang="en-US" sz="1400" dirty="0"/>
          </a:p>
          <a:p>
            <a:r>
              <a:rPr kumimoji="1" lang="ja-JP" altLang="en-US" sz="1400" dirty="0"/>
              <a:t>　　　優先順位２のパターン：見栄えがまあまあよい</a:t>
            </a:r>
          </a:p>
          <a:p>
            <a:r>
              <a:rPr kumimoji="1" lang="ja-JP" altLang="en-US" sz="1400" dirty="0"/>
              <a:t>　　　　</a:t>
            </a:r>
            <a:r>
              <a:rPr kumimoji="1" lang="en-US" altLang="ja-JP" sz="1400" dirty="0"/>
              <a:t>1</a:t>
            </a:r>
            <a:r>
              <a:rPr kumimoji="1" lang="ja-JP" altLang="en-US" sz="1400" dirty="0"/>
              <a:t>行目全角で</a:t>
            </a:r>
            <a:r>
              <a:rPr kumimoji="1" lang="en-US" altLang="ja-JP" sz="1400" dirty="0"/>
              <a:t>17</a:t>
            </a:r>
            <a:r>
              <a:rPr kumimoji="1" lang="ja-JP" altLang="en-US" sz="1400" dirty="0"/>
              <a:t>文字まで</a:t>
            </a:r>
          </a:p>
          <a:p>
            <a:r>
              <a:rPr kumimoji="1" lang="ja-JP" altLang="en-US" sz="1400" dirty="0"/>
              <a:t>　　　　</a:t>
            </a:r>
            <a:r>
              <a:rPr kumimoji="1" lang="en-US" altLang="ja-JP" sz="1400" dirty="0"/>
              <a:t>2</a:t>
            </a:r>
            <a:r>
              <a:rPr kumimoji="1" lang="ja-JP" altLang="en-US" sz="1400" dirty="0"/>
              <a:t>行目全角で</a:t>
            </a:r>
            <a:r>
              <a:rPr kumimoji="1" lang="en-US" altLang="ja-JP" sz="1400" dirty="0"/>
              <a:t>9</a:t>
            </a:r>
            <a:r>
              <a:rPr kumimoji="1" lang="ja-JP" altLang="en-US" sz="1400" dirty="0"/>
              <a:t>文字まで</a:t>
            </a:r>
          </a:p>
          <a:p>
            <a:r>
              <a:rPr kumimoji="1" lang="ja-JP" altLang="en-US" sz="1400" dirty="0"/>
              <a:t>　　　　最大全角で</a:t>
            </a:r>
            <a:r>
              <a:rPr kumimoji="1" lang="en-US" altLang="ja-JP" sz="1400" dirty="0"/>
              <a:t>26</a:t>
            </a:r>
            <a:r>
              <a:rPr kumimoji="1" lang="ja-JP" altLang="en-US" sz="1400" dirty="0"/>
              <a:t>文字まで</a:t>
            </a:r>
          </a:p>
          <a:p>
            <a:endParaRPr kumimoji="1" lang="ja-JP" altLang="en-US" sz="1400" dirty="0"/>
          </a:p>
          <a:p>
            <a:r>
              <a:rPr kumimoji="1" lang="ja-JP" altLang="en-US" sz="1400" dirty="0"/>
              <a:t>　　　優先順位３のパターン：あまり見栄えがよくない</a:t>
            </a:r>
          </a:p>
          <a:p>
            <a:r>
              <a:rPr kumimoji="1" lang="ja-JP" altLang="en-US" sz="1400" dirty="0"/>
              <a:t>　　　　全角でおよそ</a:t>
            </a:r>
            <a:r>
              <a:rPr kumimoji="1" lang="en-US" altLang="ja-JP" sz="1400" dirty="0"/>
              <a:t>700</a:t>
            </a:r>
            <a:r>
              <a:rPr kumimoji="1" lang="ja-JP" altLang="en-US" sz="1400" dirty="0"/>
              <a:t>文字まで入りますが、できるだけ短い文としてください。</a:t>
            </a:r>
          </a:p>
          <a:p>
            <a:endParaRPr kumimoji="1" lang="ja-JP" altLang="en-US" sz="1400" dirty="0"/>
          </a:p>
          <a:p>
            <a:r>
              <a:rPr kumimoji="1" lang="ja-JP" altLang="en-US" sz="1400" dirty="0"/>
              <a:t>　＞アンケート締切日</a:t>
            </a:r>
          </a:p>
          <a:p>
            <a:r>
              <a:rPr kumimoji="1" lang="ja-JP" altLang="en-US" sz="1400" dirty="0"/>
              <a:t>　　　</a:t>
            </a:r>
            <a:r>
              <a:rPr kumimoji="1" lang="en-US" altLang="ja-JP" sz="1400" dirty="0"/>
              <a:t>12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27</a:t>
            </a:r>
            <a:r>
              <a:rPr kumimoji="1" lang="ja-JP" altLang="en-US" sz="1400" dirty="0"/>
              <a:t>日</a:t>
            </a:r>
            <a:r>
              <a:rPr kumimoji="1" lang="en-US" altLang="ja-JP" sz="1400" dirty="0"/>
              <a:t>24</a:t>
            </a:r>
            <a:r>
              <a:rPr kumimoji="1" lang="ja-JP" altLang="en-US" sz="1400" dirty="0"/>
              <a:t>時まで</a:t>
            </a:r>
          </a:p>
          <a:p>
            <a:r>
              <a:rPr kumimoji="1" lang="ja-JP" altLang="en-US" sz="1400" dirty="0"/>
              <a:t>　　（</a:t>
            </a:r>
            <a:r>
              <a:rPr kumimoji="1" lang="en-US" altLang="ja-JP" sz="1400" dirty="0"/>
              <a:t>12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28</a:t>
            </a:r>
            <a:r>
              <a:rPr kumimoji="1" lang="ja-JP" altLang="en-US" sz="1400" dirty="0"/>
              <a:t>日</a:t>
            </a:r>
            <a:r>
              <a:rPr kumimoji="1" lang="en-US" altLang="ja-JP" sz="1400" dirty="0"/>
              <a:t>15</a:t>
            </a:r>
            <a:r>
              <a:rPr kumimoji="1" lang="ja-JP" altLang="en-US" sz="1400" dirty="0"/>
              <a:t>時までに</a:t>
            </a:r>
            <a:r>
              <a:rPr kumimoji="1" lang="en-US" altLang="ja-JP" sz="1400" dirty="0" err="1"/>
              <a:t>NoCode</a:t>
            </a:r>
            <a:r>
              <a:rPr kumimoji="1" lang="en-US" altLang="ja-JP" sz="1400" dirty="0"/>
              <a:t> Japan</a:t>
            </a:r>
            <a:r>
              <a:rPr kumimoji="1" lang="ja-JP" altLang="en-US" sz="1400" dirty="0"/>
              <a:t>へ共有をお願いします）</a:t>
            </a:r>
            <a:endParaRPr kumimoji="1" lang="en-US" altLang="ja-JP" sz="1400" dirty="0"/>
          </a:p>
          <a:p>
            <a:endParaRPr kumimoji="1" lang="en-US" altLang="ja-JP" sz="1400" dirty="0"/>
          </a:p>
          <a:p>
            <a:r>
              <a:rPr kumimoji="1" lang="ja-JP" altLang="en-US" sz="1600" dirty="0">
                <a:solidFill>
                  <a:schemeClr val="accent6">
                    <a:lumMod val="75000"/>
                  </a:schemeClr>
                </a:solidFill>
              </a:rPr>
              <a:t>業務連絡</a:t>
            </a:r>
            <a:endParaRPr kumimoji="1" lang="en-US" altLang="ja-JP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accent6">
                    <a:lumMod val="75000"/>
                  </a:schemeClr>
                </a:solidFill>
              </a:rPr>
              <a:t>　</a:t>
            </a:r>
            <a:r>
              <a:rPr kumimoji="1" lang="en-US" altLang="ja-JP" sz="1600" dirty="0" err="1">
                <a:solidFill>
                  <a:schemeClr val="accent6">
                    <a:lumMod val="75000"/>
                  </a:schemeClr>
                </a:solidFill>
              </a:rPr>
              <a:t>NoCodeJapan</a:t>
            </a:r>
            <a:r>
              <a:rPr kumimoji="1" lang="ja-JP" altLang="en-US" sz="1600" dirty="0">
                <a:solidFill>
                  <a:schemeClr val="accent6">
                    <a:lumMod val="75000"/>
                  </a:schemeClr>
                </a:solidFill>
              </a:rPr>
              <a:t>：　アンケートは</a:t>
            </a:r>
            <a:r>
              <a:rPr kumimoji="1" lang="en-US" altLang="ja-JP" sz="16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kumimoji="1" lang="ja-JP" altLang="en-US" sz="1600" dirty="0">
                <a:solidFill>
                  <a:schemeClr val="accent6">
                    <a:lumMod val="75000"/>
                  </a:schemeClr>
                </a:solidFill>
              </a:rPr>
              <a:t>回目、</a:t>
            </a:r>
            <a:r>
              <a:rPr kumimoji="1" lang="en-US" altLang="ja-JP" sz="16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kumimoji="1" lang="ja-JP" altLang="en-US" sz="1600" dirty="0">
                <a:solidFill>
                  <a:schemeClr val="accent6">
                    <a:lumMod val="75000"/>
                  </a:schemeClr>
                </a:solidFill>
              </a:rPr>
              <a:t>回目、</a:t>
            </a:r>
            <a:r>
              <a:rPr kumimoji="1" lang="en-US" altLang="ja-JP" sz="16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kumimoji="1" lang="ja-JP" altLang="en-US" sz="1600" dirty="0">
                <a:solidFill>
                  <a:schemeClr val="accent6">
                    <a:lumMod val="75000"/>
                  </a:schemeClr>
                </a:solidFill>
              </a:rPr>
              <a:t>回目として全部残し、いつでも</a:t>
            </a:r>
            <a:r>
              <a:rPr kumimoji="1" lang="en-US" altLang="ja-JP" sz="1600" dirty="0">
                <a:solidFill>
                  <a:schemeClr val="accent6">
                    <a:lumMod val="75000"/>
                  </a:schemeClr>
                </a:solidFill>
              </a:rPr>
              <a:t>1-3</a:t>
            </a:r>
            <a:r>
              <a:rPr kumimoji="1" lang="ja-JP" altLang="en-US" sz="1600" dirty="0">
                <a:solidFill>
                  <a:schemeClr val="accent6">
                    <a:lumMod val="75000"/>
                  </a:schemeClr>
                </a:solidFill>
              </a:rPr>
              <a:t>が答えれるように手配お願いします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A1CCC5-ADE5-4F3F-9FCB-8C28542510F6}"/>
              </a:ext>
            </a:extLst>
          </p:cNvPr>
          <p:cNvSpPr txBox="1"/>
          <p:nvPr/>
        </p:nvSpPr>
        <p:spPr>
          <a:xfrm>
            <a:off x="1513633" y="7775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その他案内</a:t>
            </a:r>
          </a:p>
        </p:txBody>
      </p:sp>
    </p:spTree>
    <p:extLst>
      <p:ext uri="{BB962C8B-B14F-4D97-AF65-F5344CB8AC3E}">
        <p14:creationId xmlns:p14="http://schemas.microsoft.com/office/powerpoint/2010/main" val="2483057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023D10-F4F3-472C-91C8-33CAF548623A}"/>
              </a:ext>
            </a:extLst>
          </p:cNvPr>
          <p:cNvSpPr txBox="1"/>
          <p:nvPr/>
        </p:nvSpPr>
        <p:spPr>
          <a:xfrm>
            <a:off x="1704512" y="79897"/>
            <a:ext cx="366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分科会メンバーリスト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83C147-630F-4B5B-AB70-37F4DB98F297}"/>
              </a:ext>
            </a:extLst>
          </p:cNvPr>
          <p:cNvSpPr txBox="1"/>
          <p:nvPr/>
        </p:nvSpPr>
        <p:spPr>
          <a:xfrm>
            <a:off x="710213" y="780068"/>
            <a:ext cx="10458811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en-US" altLang="ja-JP" sz="1600" dirty="0"/>
              <a:t>1</a:t>
            </a:r>
            <a:r>
              <a:rPr kumimoji="1" lang="ja-JP" altLang="en-US" sz="1600" dirty="0"/>
              <a:t>．見守り（</a:t>
            </a:r>
            <a:r>
              <a:rPr kumimoji="1" lang="en-US" altLang="ja-JP" sz="1600" dirty="0"/>
              <a:t>NEC</a:t>
            </a:r>
            <a:r>
              <a:rPr kumimoji="1" lang="ja-JP" altLang="en-US" sz="1600" dirty="0"/>
              <a:t>ネッツエスアイ）　　</a:t>
            </a:r>
            <a:r>
              <a:rPr kumimoji="1" lang="ja-JP" altLang="en-US" sz="1600" dirty="0">
                <a:highlight>
                  <a:srgbClr val="C0C0C0"/>
                </a:highlight>
              </a:rPr>
              <a:t>ビットキー</a:t>
            </a:r>
            <a:endParaRPr kumimoji="1" lang="en-US" altLang="ja-JP" sz="1600" dirty="0">
              <a:highlight>
                <a:srgbClr val="C0C0C0"/>
              </a:highlight>
            </a:endParaRPr>
          </a:p>
          <a:p>
            <a:endParaRPr kumimoji="1" lang="ja-JP" altLang="en-US" sz="1600" dirty="0"/>
          </a:p>
          <a:p>
            <a:pPr marL="342900" indent="-342900">
              <a:buAutoNum type="arabicPeriod" startAt="2"/>
            </a:pPr>
            <a:r>
              <a:rPr kumimoji="1" lang="ja-JP" altLang="en-US" sz="1600" dirty="0"/>
              <a:t>ヘルスケア（三井海上）　</a:t>
            </a:r>
            <a:r>
              <a:rPr lang="en-US" altLang="ja-JP" sz="1600" dirty="0">
                <a:effectLst/>
                <a:highlight>
                  <a:srgbClr val="C0C0C0"/>
                </a:highlight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Green </a:t>
            </a:r>
            <a:r>
              <a:rPr lang="en-US" altLang="ja-JP" sz="1600" dirty="0" err="1">
                <a:effectLst/>
                <a:highlight>
                  <a:srgbClr val="C0C0C0"/>
                </a:highlight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Bioanalytics</a:t>
            </a:r>
            <a:r>
              <a:rPr lang="ja-JP" altLang="en-US" sz="1600" dirty="0">
                <a:effectLst/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　</a:t>
            </a:r>
            <a:r>
              <a:rPr lang="ja-JP" altLang="en-US" sz="1600" dirty="0">
                <a:effectLst/>
                <a:highlight>
                  <a:srgbClr val="C0C0C0"/>
                </a:highlight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髙橋様</a:t>
            </a:r>
            <a:endParaRPr lang="en-US" altLang="ja-JP" sz="1600" dirty="0">
              <a:effectLst/>
              <a:highlight>
                <a:srgbClr val="C0C0C0"/>
              </a:highlight>
              <a:latin typeface="ＭＳ Ｐゴシック"/>
              <a:ea typeface="ＭＳ Ｐゴシック"/>
              <a:cs typeface="ＭＳ Ｐゴシック" panose="020B0600070205080204" pitchFamily="50" charset="-128"/>
            </a:endParaRPr>
          </a:p>
          <a:p>
            <a:endParaRPr kumimoji="1" lang="ja-JP" altLang="en-US" sz="1600" dirty="0"/>
          </a:p>
          <a:p>
            <a:pPr marL="342900" indent="-342900">
              <a:buAutoNum type="arabicPeriod" startAt="3"/>
            </a:pPr>
            <a:r>
              <a:rPr kumimoji="1" lang="ja-JP" altLang="en-US" sz="1600" dirty="0"/>
              <a:t>子育て（</a:t>
            </a:r>
            <a:r>
              <a:rPr kumimoji="1" lang="en-US" altLang="ja-JP" sz="1600" dirty="0"/>
              <a:t>NEC</a:t>
            </a:r>
            <a:r>
              <a:rPr kumimoji="1" lang="ja-JP" altLang="en-US" sz="1600" dirty="0"/>
              <a:t>ネッツエスアイ）</a:t>
            </a:r>
            <a:endParaRPr kumimoji="1" lang="en-US" altLang="ja-JP" sz="1600" dirty="0"/>
          </a:p>
          <a:p>
            <a:endParaRPr kumimoji="1" lang="ja-JP" altLang="en-US" sz="1600" dirty="0"/>
          </a:p>
          <a:p>
            <a:pPr marL="342900" indent="-342900">
              <a:buAutoNum type="arabicPeriod" startAt="4"/>
            </a:pPr>
            <a:r>
              <a:rPr kumimoji="1" lang="ja-JP" altLang="en-US" sz="1600" dirty="0"/>
              <a:t>買物支援（三井住友）　</a:t>
            </a:r>
            <a:r>
              <a:rPr kumimoji="1" lang="ja-JP" altLang="en-US" sz="1600" dirty="0">
                <a:highlight>
                  <a:srgbClr val="C0C0C0"/>
                </a:highlight>
              </a:rPr>
              <a:t>ビットキー</a:t>
            </a:r>
            <a:endParaRPr kumimoji="1" lang="en-US" altLang="ja-JP" sz="1600" dirty="0">
              <a:highlight>
                <a:srgbClr val="C0C0C0"/>
              </a:highlight>
            </a:endParaRPr>
          </a:p>
          <a:p>
            <a:endParaRPr kumimoji="1" lang="ja-JP" altLang="en-US" sz="1600" dirty="0"/>
          </a:p>
          <a:p>
            <a:pPr marL="342900" indent="-342900">
              <a:buAutoNum type="arabicPeriod" startAt="5"/>
            </a:pPr>
            <a:r>
              <a:rPr kumimoji="1" lang="ja-JP" altLang="en-US" sz="1600" dirty="0"/>
              <a:t>デジタル教育（ＯＺ１）</a:t>
            </a:r>
            <a:r>
              <a:rPr kumimoji="1" lang="en-US" altLang="ja-JP" sz="1600" dirty="0" err="1">
                <a:highlight>
                  <a:srgbClr val="C0C0C0"/>
                </a:highlight>
                <a:latin typeface="+mj-lt"/>
                <a:ea typeface="ＭＳ Ｐゴシック"/>
              </a:rPr>
              <a:t>NoCode</a:t>
            </a:r>
            <a:r>
              <a:rPr kumimoji="1" lang="ja-JP" altLang="en-US" sz="1600" dirty="0">
                <a:highlight>
                  <a:srgbClr val="C0C0C0"/>
                </a:highlight>
                <a:latin typeface="+mj-lt"/>
                <a:ea typeface="ＭＳ Ｐゴシック"/>
              </a:rPr>
              <a:t>　</a:t>
            </a:r>
            <a:r>
              <a:rPr kumimoji="1" lang="en-US" altLang="ja-JP" sz="1600" dirty="0">
                <a:highlight>
                  <a:srgbClr val="C0C0C0"/>
                </a:highlight>
                <a:latin typeface="+mj-lt"/>
                <a:ea typeface="ＭＳ Ｐゴシック"/>
              </a:rPr>
              <a:t>Japan</a:t>
            </a:r>
            <a:r>
              <a:rPr lang="ja-JP" altLang="en-US" sz="1600" dirty="0">
                <a:effectLst/>
                <a:latin typeface="+mj-lt"/>
                <a:ea typeface="ＭＳ Ｐゴシック"/>
                <a:cs typeface="ＭＳ Ｐゴシック" panose="020B0600070205080204" pitchFamily="50" charset="-128"/>
              </a:rPr>
              <a:t>　</a:t>
            </a:r>
            <a:endParaRPr kumimoji="1" lang="en-US" altLang="ja-JP" sz="1600" dirty="0">
              <a:latin typeface="+mj-lt"/>
              <a:ea typeface="ＭＳ Ｐゴシック"/>
            </a:endParaRPr>
          </a:p>
          <a:p>
            <a:endParaRPr kumimoji="1" lang="ja-JP" altLang="en-US" sz="1600" dirty="0"/>
          </a:p>
          <a:p>
            <a:pPr marL="342900" indent="-342900">
              <a:buAutoNum type="arabicPeriod" startAt="6"/>
            </a:pPr>
            <a:r>
              <a:rPr kumimoji="1" lang="ja-JP" altLang="en-US" sz="1600" dirty="0"/>
              <a:t>観光（ＯＺ１）　</a:t>
            </a:r>
            <a:r>
              <a:rPr kumimoji="1" lang="ja-JP" altLang="en-US" sz="1600" dirty="0">
                <a:highlight>
                  <a:srgbClr val="C0C0C0"/>
                </a:highlight>
              </a:rPr>
              <a:t>おてつたび</a:t>
            </a:r>
            <a:endParaRPr lang="en-US" altLang="ja-JP" sz="1600" dirty="0">
              <a:highlight>
                <a:srgbClr val="C0C0C0"/>
              </a:highlight>
            </a:endParaRPr>
          </a:p>
          <a:p>
            <a:endParaRPr lang="ja-JP" altLang="en-US" sz="1600" dirty="0">
              <a:highlight>
                <a:srgbClr val="C0C0C0"/>
              </a:highlight>
            </a:endParaRPr>
          </a:p>
          <a:p>
            <a:pPr marL="342900" indent="-342900">
              <a:buAutoNum type="arabicPeriod" startAt="7"/>
            </a:pPr>
            <a:r>
              <a:rPr kumimoji="1" lang="ja-JP" altLang="en-US" sz="1600" dirty="0"/>
              <a:t>地域経済（ＯＺ１　フィノバレー）</a:t>
            </a:r>
            <a:endParaRPr kumimoji="1" lang="en-US" altLang="ja-JP" sz="1600" dirty="0"/>
          </a:p>
          <a:p>
            <a:endParaRPr kumimoji="1" lang="ja-JP" altLang="en-US" sz="1600" dirty="0"/>
          </a:p>
          <a:p>
            <a:pPr marL="342900" indent="-342900">
              <a:buAutoNum type="arabicPeriod" startAt="8"/>
            </a:pPr>
            <a:r>
              <a:rPr kumimoji="1" lang="ja-JP" altLang="en-US" sz="1600" dirty="0"/>
              <a:t>モビリティ（ドコモ　ＯＺ１）</a:t>
            </a:r>
            <a:r>
              <a:rPr kumimoji="1" lang="ja-JP" altLang="en-US" sz="1600" dirty="0">
                <a:highlight>
                  <a:srgbClr val="C0C0C0"/>
                </a:highlight>
              </a:rPr>
              <a:t>関西電力</a:t>
            </a:r>
            <a:r>
              <a:rPr kumimoji="1" lang="ja-JP" altLang="en-US" sz="1600" dirty="0"/>
              <a:t>　</a:t>
            </a:r>
            <a:r>
              <a:rPr lang="en-US" altLang="ja-JP" sz="1600" kern="0" dirty="0">
                <a:effectLst/>
                <a:highlight>
                  <a:srgbClr val="C0C0C0"/>
                </a:highlight>
                <a:latin typeface="ＭＳ Ｐゴシック"/>
                <a:cs typeface="ＭＳ Ｐゴシック" panose="020B0600070205080204" pitchFamily="50" charset="-128"/>
              </a:rPr>
              <a:t>SWAT Mobility</a:t>
            </a:r>
          </a:p>
          <a:p>
            <a:endParaRPr kumimoji="1" lang="ja-JP" altLang="en-US" sz="1600" dirty="0"/>
          </a:p>
          <a:p>
            <a:pPr marL="342900" indent="-342900">
              <a:buAutoNum type="arabicPeriod" startAt="9"/>
            </a:pPr>
            <a:r>
              <a:rPr kumimoji="1" lang="ja-JP" altLang="en-US" sz="1600" dirty="0"/>
              <a:t>インフラ（関西電力）</a:t>
            </a:r>
            <a:r>
              <a:rPr kumimoji="1" lang="ja-JP" altLang="en-US" sz="1600" dirty="0">
                <a:highlight>
                  <a:srgbClr val="C0C0C0"/>
                </a:highlight>
              </a:rPr>
              <a:t>アンデコ</a:t>
            </a:r>
            <a:endParaRPr kumimoji="1" lang="en-US" altLang="ja-JP" sz="1600" dirty="0">
              <a:highlight>
                <a:srgbClr val="C0C0C0"/>
              </a:highlight>
            </a:endParaRPr>
          </a:p>
          <a:p>
            <a:endParaRPr kumimoji="1" lang="ja-JP" altLang="en-US" sz="1600" dirty="0"/>
          </a:p>
          <a:p>
            <a:pPr marL="342900" indent="-342900">
              <a:buAutoNum type="arabicPeriod"/>
            </a:pPr>
            <a:r>
              <a:rPr kumimoji="1" lang="ja-JP" altLang="en-US" sz="1600" dirty="0"/>
              <a:t>デジタル行政（ＮＥＣネッツエスアイ）</a:t>
            </a:r>
            <a:r>
              <a:rPr kumimoji="1" lang="ja-JP" sz="1600" dirty="0">
                <a:highlight>
                  <a:srgbClr val="C0C0C0"/>
                </a:highlight>
                <a:ea typeface="+mn-lt"/>
                <a:cs typeface="+mn-lt"/>
              </a:rPr>
              <a:t>アスコエパートナーズ</a:t>
            </a:r>
            <a:r>
              <a:rPr kumimoji="1" lang="ja-JP" sz="1600" dirty="0">
                <a:ea typeface="+mn-lt"/>
                <a:cs typeface="+mn-lt"/>
              </a:rPr>
              <a:t>　</a:t>
            </a:r>
            <a:r>
              <a:rPr kumimoji="1" lang="en-US" altLang="ja-JP" sz="1600" dirty="0">
                <a:highlight>
                  <a:srgbClr val="C0C0C0"/>
                </a:highlight>
                <a:ea typeface="+mn-lt"/>
                <a:cs typeface="+mn-lt"/>
              </a:rPr>
              <a:t>OZ1</a:t>
            </a:r>
            <a:r>
              <a:rPr kumimoji="1" lang="ja-JP" sz="1600" dirty="0">
                <a:ea typeface="+mn-lt"/>
                <a:cs typeface="+mn-lt"/>
              </a:rPr>
              <a:t>　</a:t>
            </a:r>
            <a:r>
              <a:rPr kumimoji="1" lang="ja-JP" sz="1600" dirty="0">
                <a:highlight>
                  <a:srgbClr val="C0C0C0"/>
                </a:highlight>
                <a:ea typeface="+mn-lt"/>
                <a:cs typeface="+mn-lt"/>
              </a:rPr>
              <a:t>ロボットコンサルティング</a:t>
            </a:r>
            <a:endParaRPr lang="en-US" altLang="ja-JP" sz="1600" dirty="0">
              <a:highlight>
                <a:srgbClr val="C0C0C0"/>
              </a:highlight>
            </a:endParaRPr>
          </a:p>
          <a:p>
            <a:endParaRPr lang="ja-JP" altLang="en-US" sz="1600" dirty="0">
              <a:highlight>
                <a:srgbClr val="C0C0C0"/>
              </a:highlight>
            </a:endParaRPr>
          </a:p>
          <a:p>
            <a:pPr marL="342900" indent="-342900">
              <a:buAutoNum type="arabicPeriod" startAt="11"/>
            </a:pPr>
            <a:r>
              <a:rPr kumimoji="1" lang="ja-JP" altLang="en-US" sz="1600" dirty="0"/>
              <a:t>防災（三井住友）　</a:t>
            </a:r>
            <a:r>
              <a:rPr lang="en-US" altLang="ja-JP" sz="1600" dirty="0">
                <a:effectLst/>
                <a:highlight>
                  <a:srgbClr val="C0C0C0"/>
                </a:highlight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Green </a:t>
            </a:r>
            <a:r>
              <a:rPr lang="en-US" altLang="ja-JP" sz="1600" dirty="0" err="1">
                <a:effectLst/>
                <a:highlight>
                  <a:srgbClr val="C0C0C0"/>
                </a:highlight>
                <a:latin typeface="ＭＳ Ｐゴシック"/>
                <a:ea typeface="ＭＳ Ｐゴシック"/>
                <a:cs typeface="ＭＳ Ｐゴシック" panose="020B0600070205080204" pitchFamily="50" charset="-128"/>
              </a:rPr>
              <a:t>Bioanalytics</a:t>
            </a:r>
            <a:endParaRPr kumimoji="1" lang="en-US" altLang="ja-JP" sz="1600" dirty="0">
              <a:latin typeface="ＭＳ Ｐゴシック"/>
              <a:ea typeface="ＭＳ Ｐゴシック"/>
            </a:endParaRPr>
          </a:p>
          <a:p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2017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C2BB9C-E510-44E4-9489-06B22F5D64BE}"/>
              </a:ext>
            </a:extLst>
          </p:cNvPr>
          <p:cNvSpPr txBox="1"/>
          <p:nvPr/>
        </p:nvSpPr>
        <p:spPr>
          <a:xfrm>
            <a:off x="1545336" y="7315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スケジュールの確認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6EAFAE-34DF-4338-8263-6BFD496A9518}"/>
              </a:ext>
            </a:extLst>
          </p:cNvPr>
          <p:cNvSpPr txBox="1"/>
          <p:nvPr/>
        </p:nvSpPr>
        <p:spPr>
          <a:xfrm>
            <a:off x="6262140" y="714375"/>
            <a:ext cx="5840060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各社発注状況、調達申請の状況など加味して</a:t>
            </a:r>
            <a:br>
              <a:rPr kumimoji="1" lang="en-US" altLang="ja-JP" dirty="0"/>
            </a:br>
            <a:r>
              <a:rPr kumimoji="1" lang="en-US" altLang="ja-JP" dirty="0"/>
              <a:t>12</a:t>
            </a:r>
            <a:r>
              <a:rPr kumimoji="1" lang="ja-JP" altLang="en-US" dirty="0"/>
              <a:t>月に再度スケジュールに再確認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12</a:t>
            </a:r>
            <a:r>
              <a:rPr kumimoji="1" lang="ja-JP" altLang="en-US" dirty="0"/>
              <a:t>月一週目から各社の状況確認を始めます。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b="1" dirty="0"/>
              <a:t>スケジュール管理シートの利用にあたり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１．企業名を入れる</a:t>
            </a:r>
          </a:p>
          <a:p>
            <a:r>
              <a:rPr kumimoji="1" lang="ja-JP" altLang="en-US" dirty="0"/>
              <a:t>２．複数団体がからむ場合は、行を増やす</a:t>
            </a:r>
          </a:p>
          <a:p>
            <a:r>
              <a:rPr kumimoji="1" lang="ja-JP" altLang="en-US" dirty="0"/>
              <a:t>３．変更点は赤字</a:t>
            </a:r>
            <a:r>
              <a:rPr kumimoji="1" lang="en-US" altLang="ja-JP" dirty="0"/>
              <a:t>/</a:t>
            </a:r>
            <a:r>
              <a:rPr kumimoji="1" lang="ja-JP" altLang="en-US" dirty="0"/>
              <a:t>赤線など赤を使い分かるようにする</a:t>
            </a:r>
          </a:p>
          <a:p>
            <a:r>
              <a:rPr kumimoji="1" lang="ja-JP" altLang="en-US" dirty="0"/>
              <a:t>４．状況を簡単に説明文を挿入</a:t>
            </a:r>
          </a:p>
          <a:p>
            <a:r>
              <a:rPr kumimoji="1" lang="ja-JP" altLang="en-US" dirty="0"/>
              <a:t>５．変更点を記載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６．毎週シートを増やし定例会で参照する</a:t>
            </a:r>
          </a:p>
          <a:p>
            <a:endParaRPr kumimoji="1" lang="en-US" altLang="ja-JP" dirty="0"/>
          </a:p>
          <a:p>
            <a:r>
              <a:rPr kumimoji="1" lang="ja-JP" altLang="en-US" dirty="0">
                <a:solidFill>
                  <a:srgbClr val="FF0000"/>
                </a:solidFill>
              </a:rPr>
              <a:t>シートの更新は定例会前日の</a:t>
            </a:r>
            <a:r>
              <a:rPr kumimoji="1" lang="en-US" altLang="ja-JP" dirty="0">
                <a:solidFill>
                  <a:srgbClr val="FF0000"/>
                </a:solidFill>
              </a:rPr>
              <a:t>16</a:t>
            </a:r>
            <a:r>
              <a:rPr kumimoji="1" lang="ja-JP" altLang="en-US" dirty="0">
                <a:solidFill>
                  <a:srgbClr val="FF0000"/>
                </a:solidFill>
              </a:rPr>
              <a:t>時締切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アクセスはリーダー企業：事務局よりメール配信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B6444E0-98EC-4996-A2A5-35C0ED084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22" y="649506"/>
            <a:ext cx="5966865" cy="5829300"/>
          </a:xfrm>
          <a:prstGeom prst="rect">
            <a:avLst/>
          </a:prstGeom>
        </p:spPr>
      </p:pic>
      <p:sp>
        <p:nvSpPr>
          <p:cNvPr id="184" name="四角形: 角を丸くする 183">
            <a:extLst>
              <a:ext uri="{FF2B5EF4-FFF2-40B4-BE49-F238E27FC236}">
                <a16:creationId xmlns:a16="http://schemas.microsoft.com/office/drawing/2014/main" id="{8BE30DC1-0249-401D-90B1-2AF462E6D450}"/>
              </a:ext>
            </a:extLst>
          </p:cNvPr>
          <p:cNvSpPr/>
          <p:nvPr/>
        </p:nvSpPr>
        <p:spPr>
          <a:xfrm>
            <a:off x="1266580" y="2441275"/>
            <a:ext cx="3426484" cy="197544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事務局へ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最新は前日</a:t>
            </a:r>
            <a:r>
              <a:rPr kumimoji="1" lang="en-US" altLang="ja-JP" dirty="0"/>
              <a:t>16</a:t>
            </a:r>
            <a:r>
              <a:rPr kumimoji="1" lang="ja-JP" altLang="en-US" dirty="0"/>
              <a:t>時に</a:t>
            </a:r>
            <a:r>
              <a:rPr kumimoji="1" lang="en-US" altLang="ja-JP" dirty="0"/>
              <a:t>Up</a:t>
            </a:r>
            <a:r>
              <a:rPr kumimoji="1" lang="ja-JP" altLang="en-US" dirty="0"/>
              <a:t>されるのでこの添付を更新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83307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BF57EED-CB31-409B-B5F2-7B6F77BE8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66" y="1777995"/>
            <a:ext cx="9887216" cy="460065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01D6A7-0159-4ACF-9BED-D27E4FFDD26C}"/>
              </a:ext>
            </a:extLst>
          </p:cNvPr>
          <p:cNvSpPr txBox="1"/>
          <p:nvPr/>
        </p:nvSpPr>
        <p:spPr>
          <a:xfrm>
            <a:off x="1545336" y="7315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サービス管理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EECB2B-49A3-443D-A11B-36F28B863F9C}"/>
              </a:ext>
            </a:extLst>
          </p:cNvPr>
          <p:cNvSpPr txBox="1"/>
          <p:nvPr/>
        </p:nvSpPr>
        <p:spPr>
          <a:xfrm>
            <a:off x="457200" y="679244"/>
            <a:ext cx="8956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過去総務省申請時に作成したファイルをベースに更新</a:t>
            </a:r>
            <a:endParaRPr kumimoji="1" lang="en-US" altLang="ja-JP" dirty="0"/>
          </a:p>
          <a:p>
            <a:r>
              <a:rPr kumimoji="1" lang="ja-JP" altLang="en-US" dirty="0"/>
              <a:t>　他自治体でもサービスを選べるようにフォーマットをカスタマイズしていきます。</a:t>
            </a:r>
            <a:endParaRPr kumimoji="1" lang="en-US" altLang="ja-JP" dirty="0"/>
          </a:p>
          <a:p>
            <a:r>
              <a:rPr kumimoji="1" lang="ja-JP" altLang="en-US" dirty="0"/>
              <a:t>　まずはサービスをリスト化します。</a:t>
            </a:r>
          </a:p>
        </p:txBody>
      </p:sp>
    </p:spTree>
    <p:extLst>
      <p:ext uri="{BB962C8B-B14F-4D97-AF65-F5344CB8AC3E}">
        <p14:creationId xmlns:p14="http://schemas.microsoft.com/office/powerpoint/2010/main" val="86709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5F26266-4A70-4D4F-ABD3-43D1795FC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0815"/>
            <a:ext cx="12192000" cy="340174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C4C092-3A6E-4319-83BE-BA58914DA996}"/>
              </a:ext>
            </a:extLst>
          </p:cNvPr>
          <p:cNvSpPr txBox="1"/>
          <p:nvPr/>
        </p:nvSpPr>
        <p:spPr>
          <a:xfrm>
            <a:off x="1449092" y="6199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サービス・データ管理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AAC8C7F-5DB9-48A0-A7AE-404F15E07D22}"/>
              </a:ext>
            </a:extLst>
          </p:cNvPr>
          <p:cNvSpPr/>
          <p:nvPr/>
        </p:nvSpPr>
        <p:spPr>
          <a:xfrm>
            <a:off x="9647695" y="2057757"/>
            <a:ext cx="2487478" cy="36188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88D2F61-E88A-4D95-AA79-48E147364FD8}"/>
              </a:ext>
            </a:extLst>
          </p:cNvPr>
          <p:cNvSpPr txBox="1"/>
          <p:nvPr/>
        </p:nvSpPr>
        <p:spPr>
          <a:xfrm>
            <a:off x="350013" y="547734"/>
            <a:ext cx="86100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他自治体でも有償・無償でサービスを選べる為の整理も必要</a:t>
            </a:r>
            <a:endParaRPr kumimoji="1" lang="en-US" altLang="ja-JP" dirty="0"/>
          </a:p>
          <a:p>
            <a:r>
              <a:rPr kumimoji="1" lang="ja-JP" altLang="en-US" dirty="0"/>
              <a:t>　どのサービスに、どのようなデータがあるのか今後可視化</a:t>
            </a:r>
            <a:endParaRPr kumimoji="1" lang="en-US" altLang="ja-JP" dirty="0"/>
          </a:p>
          <a:p>
            <a:r>
              <a:rPr kumimoji="1" lang="ja-JP" altLang="en-US" dirty="0"/>
              <a:t>　どのデータ連携基盤に紐づいているか</a:t>
            </a:r>
            <a:endParaRPr kumimoji="1" lang="en-US" altLang="ja-JP" dirty="0"/>
          </a:p>
          <a:p>
            <a:r>
              <a:rPr kumimoji="1" lang="en-US" altLang="ja-JP" dirty="0"/>
              <a:t>JP-Link</a:t>
            </a:r>
            <a:r>
              <a:rPr kumimoji="1" lang="ja-JP" altLang="en-US" dirty="0"/>
              <a:t>勉強会、その他勉強会や分科会での内容を徐々に反映してみてください。</a:t>
            </a:r>
            <a:endParaRPr kumimoji="1" lang="en-US" altLang="ja-JP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3E380C4-3719-472A-BB88-A73FA670E039}"/>
              </a:ext>
            </a:extLst>
          </p:cNvPr>
          <p:cNvSpPr txBox="1"/>
          <p:nvPr/>
        </p:nvSpPr>
        <p:spPr>
          <a:xfrm>
            <a:off x="3270142" y="5961398"/>
            <a:ext cx="60947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200" dirty="0"/>
              <a:t>2022</a:t>
            </a:r>
            <a:r>
              <a:rPr kumimoji="1" lang="ja-JP" altLang="en-US" sz="3200" dirty="0"/>
              <a:t>年</a:t>
            </a:r>
            <a:r>
              <a:rPr kumimoji="1" lang="en-US" altLang="ja-JP" sz="3200" dirty="0"/>
              <a:t>2</a:t>
            </a:r>
            <a:r>
              <a:rPr kumimoji="1" lang="ja-JP" altLang="en-US" sz="3200" dirty="0"/>
              <a:t>月までには整理したい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9FE8FF5F-046F-418D-A103-ECA51147A416}"/>
              </a:ext>
            </a:extLst>
          </p:cNvPr>
          <p:cNvSpPr/>
          <p:nvPr/>
        </p:nvSpPr>
        <p:spPr>
          <a:xfrm>
            <a:off x="4443092" y="2150815"/>
            <a:ext cx="2487478" cy="36188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0EE4DA-708A-4F40-A734-2294843E3428}"/>
              </a:ext>
            </a:extLst>
          </p:cNvPr>
          <p:cNvSpPr txBox="1"/>
          <p:nvPr/>
        </p:nvSpPr>
        <p:spPr>
          <a:xfrm>
            <a:off x="10112213" y="362085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有償・無償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21DDAC5-EC33-4C4B-9CFB-D6EA30E55771}"/>
              </a:ext>
            </a:extLst>
          </p:cNvPr>
          <p:cNvSpPr txBox="1"/>
          <p:nvPr/>
        </p:nvSpPr>
        <p:spPr>
          <a:xfrm>
            <a:off x="4363392" y="354243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データとカテゴリ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55660A0-ED52-4F1A-BC2A-FAF8F70A5EB2}"/>
              </a:ext>
            </a:extLst>
          </p:cNvPr>
          <p:cNvSpPr/>
          <p:nvPr/>
        </p:nvSpPr>
        <p:spPr>
          <a:xfrm>
            <a:off x="3270142" y="2127895"/>
            <a:ext cx="620371" cy="36188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1BDBA16-9CEB-4980-BAE0-AE985A5C6266}"/>
              </a:ext>
            </a:extLst>
          </p:cNvPr>
          <p:cNvSpPr txBox="1"/>
          <p:nvPr/>
        </p:nvSpPr>
        <p:spPr>
          <a:xfrm>
            <a:off x="3281585" y="2874901"/>
            <a:ext cx="553998" cy="26776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データ連携基盤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891E43C7-3C47-49F0-BFBC-02395D2A3615}"/>
              </a:ext>
            </a:extLst>
          </p:cNvPr>
          <p:cNvSpPr/>
          <p:nvPr/>
        </p:nvSpPr>
        <p:spPr>
          <a:xfrm>
            <a:off x="9123677" y="1000664"/>
            <a:ext cx="2487478" cy="8120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今後シートは</a:t>
            </a:r>
            <a:r>
              <a:rPr kumimoji="1" lang="en-US" altLang="ja-JP" dirty="0"/>
              <a:t>1</a:t>
            </a:r>
            <a:r>
              <a:rPr kumimoji="1" lang="ja-JP" altLang="en-US" dirty="0"/>
              <a:t>枚に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まとめる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2734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3354DB2-181F-426C-BFB8-DA9DD240B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80" y="1544128"/>
            <a:ext cx="10573239" cy="410490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3B7AE7-C462-44AC-9694-DE077ACB7B14}"/>
              </a:ext>
            </a:extLst>
          </p:cNvPr>
          <p:cNvSpPr txBox="1"/>
          <p:nvPr/>
        </p:nvSpPr>
        <p:spPr>
          <a:xfrm>
            <a:off x="1449092" y="6199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他自治体への展開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10B885-00C9-490F-ADBF-1E95CE9A0E93}"/>
              </a:ext>
            </a:extLst>
          </p:cNvPr>
          <p:cNvSpPr txBox="1"/>
          <p:nvPr/>
        </p:nvSpPr>
        <p:spPr>
          <a:xfrm>
            <a:off x="285988" y="664561"/>
            <a:ext cx="8159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自治体の課題表と対象人口整理</a:t>
            </a:r>
            <a:endParaRPr kumimoji="1" lang="en-US" altLang="ja-JP" sz="2000" b="1" dirty="0"/>
          </a:p>
          <a:p>
            <a:r>
              <a:rPr kumimoji="1" lang="ja-JP" altLang="en-US" dirty="0"/>
              <a:t>大阪府は</a:t>
            </a:r>
            <a:r>
              <a:rPr kumimoji="1" lang="en-US" altLang="ja-JP" dirty="0"/>
              <a:t>OSPF</a:t>
            </a:r>
            <a:r>
              <a:rPr kumimoji="1" lang="ja-JP" altLang="en-US" dirty="0"/>
              <a:t>からのデータを活用してます。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049969B-3060-47D1-83C2-7AD6F66B5F0C}"/>
              </a:ext>
            </a:extLst>
          </p:cNvPr>
          <p:cNvSpPr txBox="1"/>
          <p:nvPr/>
        </p:nvSpPr>
        <p:spPr>
          <a:xfrm>
            <a:off x="1086929" y="5931829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他自治体も整理方法は同じ</a:t>
            </a:r>
          </a:p>
        </p:txBody>
      </p:sp>
    </p:spTree>
    <p:extLst>
      <p:ext uri="{BB962C8B-B14F-4D97-AF65-F5344CB8AC3E}">
        <p14:creationId xmlns:p14="http://schemas.microsoft.com/office/powerpoint/2010/main" val="326434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40EB16B-390C-41E1-9207-DA7C6AB0B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1" t="12390" r="20667" b="11381"/>
          <a:stretch/>
        </p:blipFill>
        <p:spPr>
          <a:xfrm>
            <a:off x="4812145" y="1422399"/>
            <a:ext cx="7263373" cy="435956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11EF200-94FE-4148-A468-F908DFF3A9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91" t="15690" r="25192"/>
          <a:stretch/>
        </p:blipFill>
        <p:spPr>
          <a:xfrm>
            <a:off x="230909" y="1969653"/>
            <a:ext cx="4370792" cy="326505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BCC0EA-46A9-4294-AC41-1A8C0FF16BC0}"/>
              </a:ext>
            </a:extLst>
          </p:cNvPr>
          <p:cNvSpPr txBox="1"/>
          <p:nvPr/>
        </p:nvSpPr>
        <p:spPr>
          <a:xfrm>
            <a:off x="1472011" y="6147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個人情報保護法勉強会の提出物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4F215B8-2E8F-4762-A35C-FD0966A04D45}"/>
              </a:ext>
            </a:extLst>
          </p:cNvPr>
          <p:cNvSpPr txBox="1"/>
          <p:nvPr/>
        </p:nvSpPr>
        <p:spPr>
          <a:xfrm>
            <a:off x="371959" y="603436"/>
            <a:ext cx="9071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月下旬までに総務省案件参加企業は提出するようにお願いします。</a:t>
            </a:r>
            <a:endParaRPr kumimoji="1" lang="en-US" altLang="ja-JP" dirty="0"/>
          </a:p>
          <a:p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回目の個人情報保護法勉強会は</a:t>
            </a:r>
            <a:r>
              <a:rPr kumimoji="1" lang="en-US" altLang="ja-JP" dirty="0"/>
              <a:t>1</a:t>
            </a:r>
            <a:r>
              <a:rPr kumimoji="1" lang="ja-JP" altLang="en-US" dirty="0"/>
              <a:t>月末～</a:t>
            </a:r>
            <a:r>
              <a:rPr kumimoji="1" lang="en-US" altLang="ja-JP" dirty="0"/>
              <a:t>2</a:t>
            </a:r>
            <a:r>
              <a:rPr kumimoji="1" lang="ja-JP" altLang="en-US" dirty="0"/>
              <a:t>月初旬で再度行います。</a:t>
            </a:r>
            <a:endParaRPr kumimoji="1" lang="en-US" altLang="ja-JP" dirty="0"/>
          </a:p>
          <a:p>
            <a:r>
              <a:rPr kumimoji="1" lang="ja-JP" altLang="en-US" dirty="0">
                <a:solidFill>
                  <a:srgbClr val="C00000"/>
                </a:solidFill>
              </a:rPr>
              <a:t>アーカイブコンテンツ準備中（ファイルの圧縮などで苦労中。。。</a:t>
            </a:r>
            <a:r>
              <a:rPr kumimoji="1" lang="en-US" altLang="ja-JP" dirty="0" err="1">
                <a:solidFill>
                  <a:srgbClr val="C00000"/>
                </a:solidFill>
              </a:rPr>
              <a:t>Youtube</a:t>
            </a:r>
            <a:r>
              <a:rPr kumimoji="1" lang="ja-JP" altLang="en-US" dirty="0">
                <a:solidFill>
                  <a:srgbClr val="C00000"/>
                </a:solidFill>
              </a:rPr>
              <a:t>使うか？）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47F3679-CEC0-4391-8B2B-6DA4807ABFE2}"/>
              </a:ext>
            </a:extLst>
          </p:cNvPr>
          <p:cNvSpPr txBox="1"/>
          <p:nvPr/>
        </p:nvSpPr>
        <p:spPr>
          <a:xfrm>
            <a:off x="1625891" y="6132518"/>
            <a:ext cx="918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本資料は、</a:t>
            </a:r>
            <a:r>
              <a:rPr kumimoji="1" lang="en-US" altLang="ja-JP" dirty="0"/>
              <a:t>CSPFC</a:t>
            </a:r>
            <a:r>
              <a:rPr kumimoji="1" lang="ja-JP" altLang="en-US" dirty="0"/>
              <a:t>基本仕様書に記載。ファイルは</a:t>
            </a:r>
            <a:r>
              <a:rPr kumimoji="1" lang="en-US" altLang="ja-JP" dirty="0"/>
              <a:t>CSPFC</a:t>
            </a:r>
            <a:r>
              <a:rPr kumimoji="1" lang="ja-JP" altLang="en-US" dirty="0"/>
              <a:t>　会員サイト　豊能ワーキングへ</a:t>
            </a:r>
          </a:p>
        </p:txBody>
      </p:sp>
    </p:spTree>
    <p:extLst>
      <p:ext uri="{BB962C8B-B14F-4D97-AF65-F5344CB8AC3E}">
        <p14:creationId xmlns:p14="http://schemas.microsoft.com/office/powerpoint/2010/main" val="429108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82430DA-6FC4-4A66-9D8E-4EB930253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2343" r="22955" b="2902"/>
          <a:stretch/>
        </p:blipFill>
        <p:spPr>
          <a:xfrm>
            <a:off x="434109" y="1711717"/>
            <a:ext cx="7289396" cy="492461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A1AF79-7C9D-4B68-A777-3E62448685FC}"/>
              </a:ext>
            </a:extLst>
          </p:cNvPr>
          <p:cNvSpPr txBox="1"/>
          <p:nvPr/>
        </p:nvSpPr>
        <p:spPr>
          <a:xfrm>
            <a:off x="1472011" y="6147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豊能アプリ　アルファー版リリース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05AF53-8136-433E-B7C4-A68CFE33217A}"/>
              </a:ext>
            </a:extLst>
          </p:cNvPr>
          <p:cNvSpPr txBox="1"/>
          <p:nvPr/>
        </p:nvSpPr>
        <p:spPr>
          <a:xfrm>
            <a:off x="162733" y="589264"/>
            <a:ext cx="6532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12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　アルファー版リリース（Ｗｅｂアプリ）</a:t>
            </a:r>
            <a:endParaRPr kumimoji="1" lang="en-US" altLang="ja-JP" dirty="0"/>
          </a:p>
          <a:p>
            <a:r>
              <a:rPr kumimoji="1" lang="en-US" altLang="ja-JP" dirty="0"/>
              <a:t>1</a:t>
            </a:r>
            <a:r>
              <a:rPr kumimoji="1" lang="ja-JP" altLang="en-US" dirty="0"/>
              <a:t>月初旬　ベーター版リリース（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ネイティブアプリ＋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ID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連携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r>
              <a:rPr kumimoji="1" lang="en-US" altLang="ja-JP" dirty="0"/>
              <a:t>2</a:t>
            </a:r>
            <a:r>
              <a:rPr kumimoji="1" lang="ja-JP" altLang="en-US" dirty="0"/>
              <a:t>月初旬　商用版リリース（データ連携対応）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42FA4FE-1A03-4756-8A0A-02218A946459}"/>
              </a:ext>
            </a:extLst>
          </p:cNvPr>
          <p:cNvSpPr txBox="1"/>
          <p:nvPr/>
        </p:nvSpPr>
        <p:spPr>
          <a:xfrm>
            <a:off x="7908010" y="1249703"/>
            <a:ext cx="4006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accent6">
                    <a:lumMod val="75000"/>
                  </a:schemeClr>
                </a:solidFill>
              </a:rPr>
              <a:t>ネイティブアプリ</a:t>
            </a:r>
            <a:r>
              <a:rPr kumimoji="1" lang="ja-JP" altLang="en-US" sz="1400" dirty="0"/>
              <a:t>に向けて</a:t>
            </a:r>
            <a:endParaRPr kumimoji="1" lang="en-US" altLang="ja-JP" sz="1400" dirty="0"/>
          </a:p>
          <a:p>
            <a:r>
              <a:rPr kumimoji="1" lang="ja-JP" altLang="en-US" sz="1400" dirty="0"/>
              <a:t>　・ネイティブアプリ提供会社</a:t>
            </a:r>
            <a:endParaRPr kumimoji="1" lang="en-US" altLang="ja-JP" sz="1400" dirty="0"/>
          </a:p>
          <a:p>
            <a:r>
              <a:rPr kumimoji="1" lang="ja-JP" altLang="en-US" sz="1400" dirty="0"/>
              <a:t>　　　　</a:t>
            </a:r>
            <a:r>
              <a:rPr kumimoji="1" lang="en-US" altLang="ja-JP" sz="1400" dirty="0" err="1"/>
              <a:t>Deeplink</a:t>
            </a:r>
            <a:r>
              <a:rPr kumimoji="1" lang="en-US" altLang="ja-JP" sz="1400" dirty="0"/>
              <a:t>/</a:t>
            </a:r>
            <a:r>
              <a:rPr kumimoji="1" lang="ja-JP" altLang="en-US" sz="1400" dirty="0"/>
              <a:t>ユニバーサルリンクを提出</a:t>
            </a:r>
            <a:endParaRPr kumimoji="1" lang="en-US" altLang="ja-JP" sz="1400" dirty="0"/>
          </a:p>
          <a:p>
            <a:r>
              <a:rPr kumimoji="1" lang="ja-JP" altLang="en-US" sz="1400" dirty="0"/>
              <a:t>　・Ｗｅｂサービス</a:t>
            </a:r>
            <a:br>
              <a:rPr kumimoji="1" lang="en-US" altLang="ja-JP" sz="1400" dirty="0"/>
            </a:br>
            <a:r>
              <a:rPr kumimoji="1" lang="ja-JP" altLang="en-US" sz="1400" dirty="0"/>
              <a:t>　　　　 ＵＲＬ</a:t>
            </a:r>
            <a:r>
              <a:rPr kumimoji="1" lang="en-US" altLang="ja-JP" sz="1400" dirty="0"/>
              <a:t>/</a:t>
            </a:r>
            <a:r>
              <a:rPr kumimoji="1" lang="ja-JP" altLang="en-US" sz="1400" dirty="0"/>
              <a:t>ＷｅｂＡＰＩ提出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5584A39-58FE-4EE4-9449-8DD2F28153D4}"/>
              </a:ext>
            </a:extLst>
          </p:cNvPr>
          <p:cNvSpPr/>
          <p:nvPr/>
        </p:nvSpPr>
        <p:spPr>
          <a:xfrm>
            <a:off x="7935132" y="2735451"/>
            <a:ext cx="3952068" cy="3812583"/>
          </a:xfrm>
          <a:prstGeom prst="roundRect">
            <a:avLst>
              <a:gd name="adj" fmla="val 838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1400" dirty="0"/>
              <a:t>アプリ入れる際の注意点があれば</a:t>
            </a:r>
            <a:endParaRPr kumimoji="1" lang="en-US" altLang="ja-JP" sz="1400" dirty="0"/>
          </a:p>
          <a:p>
            <a:pPr algn="ctr"/>
            <a:r>
              <a:rPr kumimoji="1" lang="en-US" altLang="ja-JP" sz="1400" dirty="0"/>
              <a:t>12/22</a:t>
            </a:r>
            <a:r>
              <a:rPr kumimoji="1" lang="ja-JP" altLang="en-US" sz="1400" dirty="0"/>
              <a:t>までに事務局あてにご連絡ください。</a:t>
            </a:r>
            <a:endParaRPr kumimoji="1" lang="en-US" altLang="ja-JP" sz="1400" dirty="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F39D2157-09A5-4251-9F7E-64695A64C43B}"/>
              </a:ext>
            </a:extLst>
          </p:cNvPr>
          <p:cNvSpPr/>
          <p:nvPr/>
        </p:nvSpPr>
        <p:spPr>
          <a:xfrm>
            <a:off x="7566487" y="4943959"/>
            <a:ext cx="453886" cy="495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88C2BE3-5DAF-4DB6-8CA4-7DB888C9F6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99" t="17304" r="30975" b="4297"/>
          <a:stretch/>
        </p:blipFill>
        <p:spPr>
          <a:xfrm>
            <a:off x="5481417" y="2030278"/>
            <a:ext cx="1994209" cy="441701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14BD183-471F-477E-87B0-DFCEEA8F99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826" t="19314" r="18962" b="6897"/>
          <a:stretch/>
        </p:blipFill>
        <p:spPr>
          <a:xfrm>
            <a:off x="8281808" y="3527383"/>
            <a:ext cx="1443817" cy="283315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F23A24A-8884-488B-9741-720FE4E13E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017" t="19315" r="33453" b="23794"/>
          <a:stretch/>
        </p:blipFill>
        <p:spPr>
          <a:xfrm>
            <a:off x="9987060" y="3662984"/>
            <a:ext cx="1618530" cy="2410832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017F02B-0583-4FE5-B501-024866A09034}"/>
              </a:ext>
            </a:extLst>
          </p:cNvPr>
          <p:cNvSpPr txBox="1"/>
          <p:nvPr/>
        </p:nvSpPr>
        <p:spPr>
          <a:xfrm>
            <a:off x="9241752" y="5428806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サンプル例</a:t>
            </a:r>
          </a:p>
        </p:txBody>
      </p:sp>
    </p:spTree>
    <p:extLst>
      <p:ext uri="{BB962C8B-B14F-4D97-AF65-F5344CB8AC3E}">
        <p14:creationId xmlns:p14="http://schemas.microsoft.com/office/powerpoint/2010/main" val="375726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FEDE0C-9851-4FB3-965E-20A85129B5CF}"/>
              </a:ext>
            </a:extLst>
          </p:cNvPr>
          <p:cNvSpPr txBox="1"/>
          <p:nvPr/>
        </p:nvSpPr>
        <p:spPr>
          <a:xfrm>
            <a:off x="1472011" y="6147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スマホ教室</a:t>
            </a:r>
          </a:p>
        </p:txBody>
      </p:sp>
      <p:pic>
        <p:nvPicPr>
          <p:cNvPr id="1026" name="Picture 2" descr="写真を開く">
            <a:extLst>
              <a:ext uri="{FF2B5EF4-FFF2-40B4-BE49-F238E27FC236}">
                <a16:creationId xmlns:a16="http://schemas.microsoft.com/office/drawing/2014/main" id="{0AF04DF3-1949-4FD3-9D6B-E4D92824A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60" y="826404"/>
            <a:ext cx="3564611" cy="50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36F2FF-219C-4864-BEBA-9C12FA80C0B1}"/>
              </a:ext>
            </a:extLst>
          </p:cNvPr>
          <p:cNvSpPr txBox="1"/>
          <p:nvPr/>
        </p:nvSpPr>
        <p:spPr>
          <a:xfrm>
            <a:off x="4181886" y="3068974"/>
            <a:ext cx="78021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スマホ教室＋スマートシティ勉強会（アンケート）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　スマホ教室　</a:t>
            </a:r>
            <a:r>
              <a:rPr kumimoji="1" lang="en-US" altLang="ja-JP" b="1" dirty="0"/>
              <a:t>1</a:t>
            </a:r>
            <a:r>
              <a:rPr kumimoji="1" lang="ja-JP" altLang="en-US" b="1" dirty="0"/>
              <a:t>時間</a:t>
            </a:r>
            <a:br>
              <a:rPr kumimoji="1" lang="en-US" altLang="ja-JP" b="1" dirty="0"/>
            </a:br>
            <a:r>
              <a:rPr kumimoji="1" lang="ja-JP" altLang="en-US" b="1" dirty="0"/>
              <a:t>　スマートシティ勉強会　</a:t>
            </a:r>
            <a:r>
              <a:rPr kumimoji="1" lang="en-US" altLang="ja-JP" b="1" dirty="0"/>
              <a:t>1</a:t>
            </a:r>
            <a:r>
              <a:rPr kumimoji="1" lang="ja-JP" altLang="en-US" b="1" dirty="0"/>
              <a:t>時間</a:t>
            </a:r>
            <a:endParaRPr kumimoji="1" lang="en-US" altLang="ja-JP" b="1" dirty="0"/>
          </a:p>
          <a:p>
            <a:r>
              <a:rPr kumimoji="1" lang="ja-JP" altLang="en-US" b="1" dirty="0"/>
              <a:t>　　（企業プレゼン：　住民がサービスを興味もつ良い切っ掛けづくり）</a:t>
            </a:r>
            <a:endParaRPr kumimoji="1" lang="en-US" altLang="ja-JP" b="1" dirty="0"/>
          </a:p>
          <a:p>
            <a:endParaRPr kumimoji="1" lang="en-US" altLang="ja-JP" b="1" dirty="0"/>
          </a:p>
          <a:p>
            <a:endParaRPr kumimoji="1" lang="en-US" altLang="ja-JP" dirty="0"/>
          </a:p>
          <a:p>
            <a:r>
              <a:rPr kumimoji="1" lang="ja-JP" altLang="en-US" dirty="0"/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206DD88-EA36-443C-9C86-C261D8BA2B23}"/>
              </a:ext>
            </a:extLst>
          </p:cNvPr>
          <p:cNvSpPr txBox="1"/>
          <p:nvPr/>
        </p:nvSpPr>
        <p:spPr>
          <a:xfrm>
            <a:off x="4507376" y="4632103"/>
            <a:ext cx="6981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第</a:t>
            </a:r>
            <a:r>
              <a:rPr kumimoji="1" lang="en-US" altLang="ja-JP" sz="2000" dirty="0">
                <a:solidFill>
                  <a:srgbClr val="FF0000"/>
                </a:solidFill>
              </a:rPr>
              <a:t>2</a:t>
            </a:r>
            <a:r>
              <a:rPr kumimoji="1" lang="ja-JP" altLang="en-US" sz="2000" dirty="0">
                <a:solidFill>
                  <a:srgbClr val="FF0000"/>
                </a:solidFill>
              </a:rPr>
              <a:t>回は是非持ち回りで説明会に企業参加をお願いします！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EFC7923-8315-4E8F-BF06-0015B98741AD}"/>
              </a:ext>
            </a:extLst>
          </p:cNvPr>
          <p:cNvSpPr txBox="1"/>
          <p:nvPr/>
        </p:nvSpPr>
        <p:spPr>
          <a:xfrm>
            <a:off x="4097007" y="908686"/>
            <a:ext cx="63017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回目を踏まえて</a:t>
            </a:r>
            <a:endParaRPr kumimoji="1" lang="en-US" altLang="ja-JP" dirty="0"/>
          </a:p>
          <a:p>
            <a:r>
              <a:rPr kumimoji="1" lang="ja-JP" altLang="en-US" dirty="0"/>
              <a:t>　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回目で住民からの希望「電子決済」やってみたいなど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2</a:t>
            </a:r>
            <a:r>
              <a:rPr kumimoji="1" lang="ja-JP" altLang="en-US" dirty="0"/>
              <a:t>回目：</a:t>
            </a:r>
            <a:r>
              <a:rPr kumimoji="1" lang="en-US" altLang="ja-JP" dirty="0"/>
              <a:t>1</a:t>
            </a:r>
            <a:r>
              <a:rPr kumimoji="1" lang="ja-JP" altLang="en-US" dirty="0"/>
              <a:t>月初旬～中旬　→チラシ配布　</a:t>
            </a:r>
            <a:r>
              <a:rPr kumimoji="1" lang="en-US" altLang="ja-JP" dirty="0"/>
              <a:t>12</a:t>
            </a:r>
            <a:r>
              <a:rPr kumimoji="1" lang="ja-JP" altLang="en-US" dirty="0"/>
              <a:t>月末予定　　</a:t>
            </a:r>
            <a:br>
              <a:rPr kumimoji="1" lang="en-US" altLang="ja-JP" dirty="0"/>
            </a:br>
            <a:r>
              <a:rPr kumimoji="1" lang="en-US" altLang="ja-JP" dirty="0"/>
              <a:t>3</a:t>
            </a:r>
            <a:r>
              <a:rPr kumimoji="1" lang="ja-JP" altLang="en-US" dirty="0"/>
              <a:t>回目：</a:t>
            </a:r>
            <a:r>
              <a:rPr kumimoji="1" lang="en-US" altLang="ja-JP" dirty="0"/>
              <a:t>2</a:t>
            </a:r>
            <a:r>
              <a:rPr kumimoji="1" lang="ja-JP" altLang="en-US" dirty="0"/>
              <a:t>月初旬　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b="1" dirty="0" err="1"/>
              <a:t>NoCode</a:t>
            </a:r>
            <a:r>
              <a:rPr kumimoji="1" lang="ja-JP" altLang="en-US" b="1" dirty="0"/>
              <a:t>トレーニング</a:t>
            </a:r>
            <a:endParaRPr kumimoji="1" lang="en-US" altLang="ja-JP" b="1" dirty="0"/>
          </a:p>
          <a:p>
            <a:r>
              <a:rPr kumimoji="1" lang="ja-JP" altLang="en-US" dirty="0"/>
              <a:t>　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F9FFD8-0DDF-4E5F-8BEC-C4F5B8B42593}"/>
              </a:ext>
            </a:extLst>
          </p:cNvPr>
          <p:cNvSpPr txBox="1"/>
          <p:nvPr/>
        </p:nvSpPr>
        <p:spPr>
          <a:xfrm>
            <a:off x="4617403" y="5288231"/>
            <a:ext cx="55707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6">
                    <a:lumMod val="75000"/>
                  </a:schemeClr>
                </a:solidFill>
              </a:rPr>
              <a:t>第一回目の報告：とよのていねい</a:t>
            </a:r>
            <a:endParaRPr kumimoji="1" lang="en-US" altLang="ja-JP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sz="2800" dirty="0">
                <a:solidFill>
                  <a:schemeClr val="accent6">
                    <a:lumMod val="75000"/>
                  </a:schemeClr>
                </a:solidFill>
              </a:rPr>
              <a:t>　参加人数、状況や住民からの声</a:t>
            </a:r>
          </a:p>
        </p:txBody>
      </p:sp>
    </p:spTree>
    <p:extLst>
      <p:ext uri="{BB962C8B-B14F-4D97-AF65-F5344CB8AC3E}">
        <p14:creationId xmlns:p14="http://schemas.microsoft.com/office/powerpoint/2010/main" val="3500321827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デザインの設定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デザインの設定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BIZ UDゴシック"/>
        <a:ea typeface="BIZ UDゴシック"/>
        <a:cs typeface=""/>
      </a:majorFont>
      <a:minorFont>
        <a:latin typeface="BIZ UDゴシック"/>
        <a:ea typeface="BIZ UD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942825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デザインの設定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2">
      <a:majorFont>
        <a:latin typeface="BIZ UDゴシック"/>
        <a:ea typeface="BIZ UDゴシック"/>
        <a:cs typeface=""/>
      </a:majorFont>
      <a:minorFont>
        <a:latin typeface="BIZ UDゴシック"/>
        <a:ea typeface="BIZ UD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2151</Words>
  <Application>Microsoft Office PowerPoint</Application>
  <PresentationFormat>ワイド画面</PresentationFormat>
  <Paragraphs>471</Paragraphs>
  <Slides>25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25</vt:i4>
      </vt:variant>
    </vt:vector>
  </HeadingPairs>
  <TitlesOfParts>
    <vt:vector size="29" baseType="lpstr">
      <vt:lpstr>デザインの設定</vt:lpstr>
      <vt:lpstr>1_デザインの設定</vt:lpstr>
      <vt:lpstr>2_デザインの設定</vt:lpstr>
      <vt:lpstr>3_デザインの設定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/>
  <cp:revision>439</cp:revision>
  <dcterms:created xsi:type="dcterms:W3CDTF">2020-10-01T23:40:24Z</dcterms:created>
  <dcterms:modified xsi:type="dcterms:W3CDTF">2021-12-17T02:09:51Z</dcterms:modified>
</cp:coreProperties>
</file>